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83" r:id="rId7"/>
    <p:sldId id="263" r:id="rId8"/>
    <p:sldId id="300" r:id="rId9"/>
    <p:sldId id="262" r:id="rId10"/>
    <p:sldId id="301" r:id="rId11"/>
    <p:sldId id="302" r:id="rId12"/>
    <p:sldId id="304" r:id="rId13"/>
    <p:sldId id="305" r:id="rId14"/>
    <p:sldId id="303" r:id="rId15"/>
    <p:sldId id="264" r:id="rId16"/>
    <p:sldId id="265" r:id="rId17"/>
    <p:sldId id="284" r:id="rId18"/>
    <p:sldId id="285" r:id="rId19"/>
    <p:sldId id="286" r:id="rId20"/>
    <p:sldId id="294" r:id="rId21"/>
    <p:sldId id="287" r:id="rId22"/>
    <p:sldId id="288" r:id="rId23"/>
    <p:sldId id="289" r:id="rId24"/>
    <p:sldId id="290" r:id="rId25"/>
    <p:sldId id="291" r:id="rId26"/>
    <p:sldId id="292" r:id="rId27"/>
    <p:sldId id="293" r:id="rId28"/>
    <p:sldId id="295" r:id="rId29"/>
    <p:sldId id="296" r:id="rId30"/>
    <p:sldId id="297" r:id="rId31"/>
    <p:sldId id="298" r:id="rId32"/>
    <p:sldId id="299"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E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70" d="100"/>
          <a:sy n="70" d="100"/>
        </p:scale>
        <p:origin x="606" y="7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ru-RU" smtClean="0"/>
              <a:t>Образец заголовка</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5/8/2020</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41D2AC3-6A0B-4169-B1EA-E3AE8B351BDD}"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DD4B9363-8B87-41B7-9F8E-64519CBB8F34}"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AEF5746-5284-4951-9F37-7AE924EDBCB7}"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2398B29-7265-4A65-A2A4-6703C057B7C1}"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ru-RU" smtClean="0"/>
              <a:t>Образец заголовка</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28FBA082-94DF-4C4B-A041-6624924AB0A8}" type="datetimeFigureOut">
              <a:rPr lang="en-US" dirty="0"/>
              <a:t>5/8/2020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ru-RU" smtClean="0"/>
              <a:t>Образец заголовка</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B27686C4-3AB5-4E0C-86CA-FB108C350AA9}" type="datetimeFigureOut">
              <a:rPr lang="en-US" dirty="0"/>
              <a:t>5/8/2020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ru-RU" smtClean="0"/>
              <a:t>Образец заголовка</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F7F47CF-67C9-420C-80A5-E2069FF0C2DF}" type="datetimeFigureOut">
              <a:rPr lang="en-US" dirty="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685802" y="2861733"/>
            <a:ext cx="5088712"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5993969" y="2861733"/>
            <a:ext cx="5088713"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5/8/2020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5/8/2020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5/8/2020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0C3BFE2-83B7-4B0A-B9D3-AB28331082B3}"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12EF78E3-FDA3-4D28-AAA2-0B81F349A39D}"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5/8/2020</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4.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34.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35.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37.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39.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40.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readrate.com/rus/books/zavtra-byla-voyna" TargetMode="External"/><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hyperlink" Target="https://miridei.com/idei-dosuga/kakuyu-knigu-pochitat/10_samyh_silnyh_knig_o_vojne_do_murashek_po_kozhe_i_drozhi_v_tele"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438818">
            <a:off x="173258" y="496218"/>
            <a:ext cx="3640688" cy="2275960"/>
          </a:xfrm>
          <a:prstGeom prst="rect">
            <a:avLst/>
          </a:prstGeom>
        </p:spPr>
      </p:pic>
      <p:sp>
        <p:nvSpPr>
          <p:cNvPr id="2" name="Заголовок 1"/>
          <p:cNvSpPr>
            <a:spLocks noGrp="1"/>
          </p:cNvSpPr>
          <p:nvPr>
            <p:ph type="ctrTitle"/>
          </p:nvPr>
        </p:nvSpPr>
        <p:spPr/>
        <p:txBody>
          <a:bodyPr>
            <a:normAutofit/>
          </a:bodyPr>
          <a:lstStyle/>
          <a:p>
            <a:r>
              <a:rPr lang="ru-RU" sz="5400" dirty="0"/>
              <a:t>Война ж совсем не </a:t>
            </a:r>
            <a:r>
              <a:rPr lang="ru-RU" sz="5400" dirty="0" smtClean="0"/>
              <a:t>фейерверк…</a:t>
            </a:r>
            <a:endParaRPr lang="ru-RU" sz="5400" dirty="0"/>
          </a:p>
        </p:txBody>
      </p:sp>
      <p:sp>
        <p:nvSpPr>
          <p:cNvPr id="3" name="Подзаголовок 2"/>
          <p:cNvSpPr>
            <a:spLocks noGrp="1"/>
          </p:cNvSpPr>
          <p:nvPr>
            <p:ph type="subTitle" idx="1"/>
          </p:nvPr>
        </p:nvSpPr>
        <p:spPr>
          <a:xfrm rot="21420000">
            <a:off x="949194" y="3407395"/>
            <a:ext cx="9755187" cy="550333"/>
          </a:xfrm>
        </p:spPr>
        <p:txBody>
          <a:bodyPr/>
          <a:lstStyle/>
          <a:p>
            <a:r>
              <a:rPr lang="ru-RU" dirty="0"/>
              <a:t>Книги о </a:t>
            </a:r>
            <a:r>
              <a:rPr lang="ru-RU" dirty="0" smtClean="0"/>
              <a:t>войне</a:t>
            </a:r>
          </a:p>
          <a:p>
            <a:r>
              <a:rPr lang="ru-RU" dirty="0" smtClean="0"/>
              <a:t>Виртуальная </a:t>
            </a:r>
            <a:r>
              <a:rPr lang="ru-RU" dirty="0" smtClean="0"/>
              <a:t>выставка</a:t>
            </a:r>
            <a:endParaRPr lang="ru-RU" dirty="0"/>
          </a:p>
        </p:txBody>
      </p:sp>
    </p:spTree>
    <p:extLst>
      <p:ext uri="{BB962C8B-B14F-4D97-AF65-F5344CB8AC3E}">
        <p14:creationId xmlns:p14="http://schemas.microsoft.com/office/powerpoint/2010/main" val="25297059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1" y="434226"/>
            <a:ext cx="5369581" cy="1291597"/>
          </a:xfrm>
        </p:spPr>
        <p:txBody>
          <a:bodyPr/>
          <a:lstStyle/>
          <a:p>
            <a:r>
              <a:rPr lang="ru-RU" dirty="0" smtClean="0"/>
              <a:t>«бабий яр»</a:t>
            </a:r>
            <a:endParaRPr lang="ru-RU" dirty="0"/>
          </a:p>
        </p:txBody>
      </p:sp>
      <p:sp>
        <p:nvSpPr>
          <p:cNvPr id="3" name="Объект 2"/>
          <p:cNvSpPr>
            <a:spLocks noGrp="1"/>
          </p:cNvSpPr>
          <p:nvPr>
            <p:ph sz="quarter" idx="13"/>
          </p:nvPr>
        </p:nvSpPr>
        <p:spPr>
          <a:xfrm>
            <a:off x="1427973" y="2383437"/>
            <a:ext cx="3688080" cy="2340964"/>
          </a:xfrm>
        </p:spPr>
        <p:txBody>
          <a:bodyPr>
            <a:normAutofit/>
          </a:bodyPr>
          <a:lstStyle/>
          <a:p>
            <a:pPr marL="0" indent="0">
              <a:buNone/>
            </a:pPr>
            <a:r>
              <a:rPr lang="ru-RU" sz="1400" dirty="0">
                <a:latin typeface="Times New Roman" panose="02020603050405020304" pitchFamily="18" charset="0"/>
                <a:cs typeface="Times New Roman" panose="02020603050405020304" pitchFamily="18" charset="0"/>
              </a:rPr>
              <a:t>документальный роман Анатолия Кузнецова, основанный на воспоминаниях детства автора. В книге рассказывается о захвате Украины фашистами и жизни под немецкой оккупацией.</a:t>
            </a:r>
          </a:p>
        </p:txBody>
      </p:sp>
      <p:pic>
        <p:nvPicPr>
          <p:cNvPr id="5" name="Объект 4"/>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331403" y="1725823"/>
            <a:ext cx="2296013" cy="3852000"/>
          </a:xfrm>
        </p:spPr>
      </p:pic>
      <p:sp>
        <p:nvSpPr>
          <p:cNvPr id="7" name="TextBox 6"/>
          <p:cNvSpPr txBox="1"/>
          <p:nvPr/>
        </p:nvSpPr>
        <p:spPr>
          <a:xfrm>
            <a:off x="10370037" y="3005492"/>
            <a:ext cx="1280160" cy="646331"/>
          </a:xfrm>
          <a:prstGeom prst="rect">
            <a:avLst/>
          </a:prstGeom>
          <a:noFill/>
        </p:spPr>
        <p:txBody>
          <a:bodyPr wrap="square" rtlCol="0">
            <a:spAutoFit/>
          </a:bodyPr>
          <a:lstStyle/>
          <a:p>
            <a:r>
              <a:rPr lang="ru-RU" dirty="0" smtClean="0"/>
              <a:t>Анатолий Кузнецов</a:t>
            </a:r>
            <a:endParaRPr lang="ru-RU" dirty="0"/>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9807" y="85593"/>
            <a:ext cx="1935497" cy="28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158112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1" y="198120"/>
            <a:ext cx="10396882" cy="1158140"/>
          </a:xfrm>
        </p:spPr>
        <p:txBody>
          <a:bodyPr/>
          <a:lstStyle/>
          <a:p>
            <a:r>
              <a:rPr lang="ru-RU" b="1" dirty="0" smtClean="0"/>
              <a:t>«брестская крепость»</a:t>
            </a:r>
            <a:endParaRPr lang="ru-RU" b="1" dirty="0"/>
          </a:p>
        </p:txBody>
      </p:sp>
      <p:sp>
        <p:nvSpPr>
          <p:cNvPr id="3" name="Объект 2"/>
          <p:cNvSpPr>
            <a:spLocks noGrp="1"/>
          </p:cNvSpPr>
          <p:nvPr>
            <p:ph sz="quarter" idx="13"/>
          </p:nvPr>
        </p:nvSpPr>
        <p:spPr/>
        <p:txBody>
          <a:bodyPr>
            <a:noAutofit/>
          </a:bodyPr>
          <a:lstStyle/>
          <a:p>
            <a:pPr marL="0" indent="0">
              <a:buNone/>
            </a:pPr>
            <a:r>
              <a:rPr lang="ru-RU" sz="1400" dirty="0">
                <a:latin typeface="Times New Roman" panose="02020603050405020304" pitchFamily="18" charset="0"/>
                <a:cs typeface="Times New Roman" panose="02020603050405020304" pitchFamily="18" charset="0"/>
              </a:rPr>
              <a:t>Книга Сергея Смирнова «Брестская крепость» основана на судьбах реальных людей, она рассказывает о легендарной обороне Брестской крепости и о драматических судьбах её героических защитников в боях, в плену и в застенках. Книга воссоздаёт невероятный подвиг людей, который долго оставался полностью неизвестным.</a:t>
            </a:r>
          </a:p>
        </p:txBody>
      </p:sp>
      <p:pic>
        <p:nvPicPr>
          <p:cNvPr id="5" name="Объект 4"/>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125017" y="1792990"/>
            <a:ext cx="2409863" cy="3852000"/>
          </a:xfrm>
        </p:spPr>
      </p:pic>
      <p:sp>
        <p:nvSpPr>
          <p:cNvPr id="6" name="TextBox 5"/>
          <p:cNvSpPr txBox="1"/>
          <p:nvPr/>
        </p:nvSpPr>
        <p:spPr>
          <a:xfrm>
            <a:off x="9957603" y="3078550"/>
            <a:ext cx="1645920" cy="646331"/>
          </a:xfrm>
          <a:prstGeom prst="rect">
            <a:avLst/>
          </a:prstGeom>
          <a:noFill/>
        </p:spPr>
        <p:txBody>
          <a:bodyPr wrap="square" rtlCol="0">
            <a:spAutoFit/>
          </a:bodyPr>
          <a:lstStyle/>
          <a:p>
            <a:pPr algn="ctr"/>
            <a:r>
              <a:rPr lang="ru-RU" dirty="0" smtClean="0"/>
              <a:t>Сергей </a:t>
            </a:r>
            <a:r>
              <a:rPr lang="ru-RU" dirty="0"/>
              <a:t>Смирнов</a:t>
            </a: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717282" y="198120"/>
            <a:ext cx="2136784" cy="28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082734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1" y="152400"/>
            <a:ext cx="10396882" cy="1158140"/>
          </a:xfrm>
        </p:spPr>
        <p:txBody>
          <a:bodyPr>
            <a:normAutofit/>
          </a:bodyPr>
          <a:lstStyle/>
          <a:p>
            <a:r>
              <a:rPr lang="ru-RU" dirty="0" smtClean="0"/>
              <a:t>«</a:t>
            </a:r>
            <a:r>
              <a:rPr lang="ru-RU" b="1" dirty="0"/>
              <a:t>Время жить и время </a:t>
            </a:r>
            <a:r>
              <a:rPr lang="ru-RU" b="1" dirty="0" smtClean="0"/>
              <a:t>умирать»</a:t>
            </a:r>
            <a:endParaRPr lang="ru-RU" dirty="0"/>
          </a:p>
        </p:txBody>
      </p:sp>
      <p:sp>
        <p:nvSpPr>
          <p:cNvPr id="3" name="Объект 2"/>
          <p:cNvSpPr>
            <a:spLocks noGrp="1"/>
          </p:cNvSpPr>
          <p:nvPr>
            <p:ph sz="quarter" idx="13"/>
          </p:nvPr>
        </p:nvSpPr>
        <p:spPr>
          <a:xfrm>
            <a:off x="685800" y="2063396"/>
            <a:ext cx="4358640" cy="3311189"/>
          </a:xfrm>
        </p:spPr>
        <p:txBody>
          <a:bodyPr>
            <a:normAutofit/>
          </a:bodyPr>
          <a:lstStyle/>
          <a:p>
            <a:pPr marL="0" indent="0">
              <a:buNone/>
            </a:pPr>
            <a:r>
              <a:rPr lang="ru-RU" sz="1400" dirty="0">
                <a:latin typeface="Times New Roman" panose="02020603050405020304" pitchFamily="18" charset="0"/>
                <a:cs typeface="Times New Roman" panose="02020603050405020304" pitchFamily="18" charset="0"/>
              </a:rPr>
              <a:t>Антивоенный роман немецкого писателя Эриха Марии Ремарка, опубликованный в 1954 году. Он рассказывает о судьбе немецкого солдата Эрнста </a:t>
            </a:r>
            <a:r>
              <a:rPr lang="ru-RU" sz="1400" dirty="0" err="1">
                <a:latin typeface="Times New Roman" panose="02020603050405020304" pitchFamily="18" charset="0"/>
                <a:cs typeface="Times New Roman" panose="02020603050405020304" pitchFamily="18" charset="0"/>
              </a:rPr>
              <a:t>Гребера</a:t>
            </a:r>
            <a:r>
              <a:rPr lang="ru-RU" sz="1400" dirty="0">
                <a:latin typeface="Times New Roman" panose="02020603050405020304" pitchFamily="18" charset="0"/>
                <a:cs typeface="Times New Roman" panose="02020603050405020304" pitchFamily="18" charset="0"/>
              </a:rPr>
              <a:t>, воюющего в 1944-м на стороне фашистов и всё-таки стремящегося сохранить в себе хоть что-то человеческое.</a:t>
            </a:r>
          </a:p>
        </p:txBody>
      </p:sp>
      <p:pic>
        <p:nvPicPr>
          <p:cNvPr id="5" name="Объект 4"/>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128800" y="1592400"/>
            <a:ext cx="2333981" cy="3852000"/>
          </a:xfrm>
        </p:spPr>
      </p:pic>
      <p:sp>
        <p:nvSpPr>
          <p:cNvPr id="6" name="TextBox 5"/>
          <p:cNvSpPr txBox="1"/>
          <p:nvPr/>
        </p:nvSpPr>
        <p:spPr>
          <a:xfrm>
            <a:off x="9730245" y="3079253"/>
            <a:ext cx="2137781" cy="369332"/>
          </a:xfrm>
          <a:prstGeom prst="rect">
            <a:avLst/>
          </a:prstGeom>
          <a:noFill/>
        </p:spPr>
        <p:txBody>
          <a:bodyPr wrap="square" rtlCol="0">
            <a:spAutoFit/>
          </a:bodyPr>
          <a:lstStyle/>
          <a:p>
            <a:r>
              <a:rPr lang="ru-RU" dirty="0" smtClean="0"/>
              <a:t>Эрих Мария </a:t>
            </a:r>
            <a:r>
              <a:rPr lang="ru-RU" dirty="0"/>
              <a:t>Ремарк</a:t>
            </a:r>
          </a:p>
        </p:txBody>
      </p:sp>
      <p:pic>
        <p:nvPicPr>
          <p:cNvPr id="7" name="Рисунок 6"/>
          <p:cNvPicPr>
            <a:picLocks noChangeAspect="1"/>
          </p:cNvPicPr>
          <p:nvPr/>
        </p:nvPicPr>
        <p:blipFill rotWithShape="1">
          <a:blip r:embed="rId3">
            <a:extLst>
              <a:ext uri="{28A0092B-C50C-407E-A947-70E740481C1C}">
                <a14:useLocalDpi xmlns:a14="http://schemas.microsoft.com/office/drawing/2010/main" val="0"/>
              </a:ext>
            </a:extLst>
          </a:blip>
          <a:srcRect l="24521" t="-1" r="21639" b="47908"/>
          <a:stretch/>
        </p:blipFill>
        <p:spPr>
          <a:xfrm>
            <a:off x="9730245" y="152400"/>
            <a:ext cx="2232424" cy="28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156535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1" y="167640"/>
            <a:ext cx="10396882" cy="1158140"/>
          </a:xfrm>
        </p:spPr>
        <p:txBody>
          <a:bodyPr>
            <a:normAutofit/>
          </a:bodyPr>
          <a:lstStyle/>
          <a:p>
            <a:r>
              <a:rPr lang="ru-RU" dirty="0" smtClean="0"/>
              <a:t>«</a:t>
            </a:r>
            <a:r>
              <a:rPr lang="ru-RU" b="1" dirty="0"/>
              <a:t>Реквием каравану </a:t>
            </a:r>
            <a:r>
              <a:rPr lang="ru-RU" b="1" dirty="0" smtClean="0"/>
              <a:t>PQ-17»</a:t>
            </a:r>
            <a:endParaRPr lang="ru-RU" dirty="0"/>
          </a:p>
        </p:txBody>
      </p:sp>
      <p:sp>
        <p:nvSpPr>
          <p:cNvPr id="3" name="Объект 2"/>
          <p:cNvSpPr>
            <a:spLocks noGrp="1"/>
          </p:cNvSpPr>
          <p:nvPr>
            <p:ph sz="quarter" idx="13"/>
          </p:nvPr>
        </p:nvSpPr>
        <p:spPr>
          <a:xfrm>
            <a:off x="685800" y="2063396"/>
            <a:ext cx="3794760" cy="3311189"/>
          </a:xfrm>
        </p:spPr>
        <p:txBody>
          <a:bodyPr>
            <a:normAutofit/>
          </a:bodyPr>
          <a:lstStyle/>
          <a:p>
            <a:pPr marL="0" indent="0">
              <a:buNone/>
            </a:pPr>
            <a:r>
              <a:rPr lang="ru-RU" sz="1400" dirty="0">
                <a:latin typeface="Times New Roman" panose="02020603050405020304" pitchFamily="18" charset="0"/>
                <a:cs typeface="Times New Roman" panose="02020603050405020304" pitchFamily="18" charset="0"/>
              </a:rPr>
              <a:t>Исторический роман советского писателя Валентина Пикуля, написанный в 1969-1973 годах. Книга посвящена трагедии одного из арктических конвоев союзников в годы Второй мировой войны. В июне 1942-го этот караван был почти полностью уничтожен немецкими подводными лодками и авиацией.</a:t>
            </a:r>
          </a:p>
        </p:txBody>
      </p:sp>
      <p:pic>
        <p:nvPicPr>
          <p:cNvPr id="5" name="Объект 4"/>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109777" y="1699461"/>
            <a:ext cx="2409863" cy="3852000"/>
          </a:xfrm>
        </p:spPr>
      </p:pic>
      <p:sp>
        <p:nvSpPr>
          <p:cNvPr id="6" name="TextBox 5"/>
          <p:cNvSpPr txBox="1"/>
          <p:nvPr/>
        </p:nvSpPr>
        <p:spPr>
          <a:xfrm>
            <a:off x="10105377" y="3134656"/>
            <a:ext cx="1706880" cy="646331"/>
          </a:xfrm>
          <a:prstGeom prst="rect">
            <a:avLst/>
          </a:prstGeom>
          <a:noFill/>
        </p:spPr>
        <p:txBody>
          <a:bodyPr wrap="square" rtlCol="0">
            <a:spAutoFit/>
          </a:bodyPr>
          <a:lstStyle/>
          <a:p>
            <a:pPr algn="ctr"/>
            <a:r>
              <a:rPr lang="ru-RU" dirty="0"/>
              <a:t>Валентин Пикуль</a:t>
            </a:r>
          </a:p>
        </p:txBody>
      </p:sp>
      <p:pic>
        <p:nvPicPr>
          <p:cNvPr id="7" name="Рисунок 6"/>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9742257" y="82585"/>
            <a:ext cx="2070000" cy="28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265223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1961" y="335510"/>
            <a:ext cx="3749039" cy="1158140"/>
          </a:xfrm>
        </p:spPr>
        <p:txBody>
          <a:bodyPr/>
          <a:lstStyle/>
          <a:p>
            <a:r>
              <a:rPr lang="ru-RU" dirty="0" smtClean="0"/>
              <a:t>«война»</a:t>
            </a:r>
            <a:endParaRPr lang="ru-RU" dirty="0"/>
          </a:p>
        </p:txBody>
      </p:sp>
      <p:sp>
        <p:nvSpPr>
          <p:cNvPr id="3" name="Объект 2"/>
          <p:cNvSpPr>
            <a:spLocks noGrp="1"/>
          </p:cNvSpPr>
          <p:nvPr>
            <p:ph sz="quarter" idx="13"/>
          </p:nvPr>
        </p:nvSpPr>
        <p:spPr>
          <a:xfrm>
            <a:off x="685801" y="2380511"/>
            <a:ext cx="5088714" cy="3311189"/>
          </a:xfrm>
        </p:spPr>
        <p:txBody>
          <a:bodyPr>
            <a:normAutofit/>
          </a:bodyPr>
          <a:lstStyle/>
          <a:p>
            <a:pPr marL="0" indent="0">
              <a:buNone/>
            </a:pPr>
            <a:r>
              <a:rPr lang="ru-RU" sz="1400" dirty="0">
                <a:latin typeface="Times New Roman" panose="02020603050405020304" pitchFamily="18" charset="0"/>
                <a:cs typeface="Times New Roman" panose="02020603050405020304" pitchFamily="18" charset="0"/>
              </a:rPr>
              <a:t>В романе «Война» Иван </a:t>
            </a:r>
            <a:r>
              <a:rPr lang="ru-RU" sz="1400" dirty="0" err="1">
                <a:latin typeface="Times New Roman" panose="02020603050405020304" pitchFamily="18" charset="0"/>
                <a:cs typeface="Times New Roman" panose="02020603050405020304" pitchFamily="18" charset="0"/>
              </a:rPr>
              <a:t>Стаднюк</a:t>
            </a:r>
            <a:r>
              <a:rPr lang="ru-RU" sz="1400" dirty="0">
                <a:latin typeface="Times New Roman" panose="02020603050405020304" pitchFamily="18" charset="0"/>
                <a:cs typeface="Times New Roman" panose="02020603050405020304" pitchFamily="18" charset="0"/>
              </a:rPr>
              <a:t> показывает усилия советского правительства по укреплению оборонной мощи страны накануне войны и сражения начального периода войны в Белоруссии и на Смоленской возвышенности. Описываемые события происходят не только на Западном фронте, но и в Генеральном штабе, Ставке Верховного Главнокомандующего, в Политбюро ЦК.</a:t>
            </a:r>
          </a:p>
        </p:txBody>
      </p:sp>
      <p:pic>
        <p:nvPicPr>
          <p:cNvPr id="6" name="Объект 5"/>
          <p:cNvPicPr>
            <a:picLocks noGrp="1" noChangeAspect="1"/>
          </p:cNvPicPr>
          <p:nvPr>
            <p:ph sz="quarter" idx="14"/>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7132396" y="1792990"/>
            <a:ext cx="2466788" cy="3852000"/>
          </a:xfrm>
        </p:spPr>
      </p:pic>
      <p:sp>
        <p:nvSpPr>
          <p:cNvPr id="5" name="TextBox 4"/>
          <p:cNvSpPr txBox="1"/>
          <p:nvPr/>
        </p:nvSpPr>
        <p:spPr>
          <a:xfrm>
            <a:off x="10164586" y="3097505"/>
            <a:ext cx="1646414" cy="381000"/>
          </a:xfrm>
          <a:prstGeom prst="rect">
            <a:avLst/>
          </a:prstGeom>
          <a:noFill/>
        </p:spPr>
        <p:txBody>
          <a:bodyPr wrap="square" rtlCol="0">
            <a:spAutoFit/>
          </a:bodyPr>
          <a:lstStyle/>
          <a:p>
            <a:r>
              <a:rPr lang="ru-RU" dirty="0"/>
              <a:t>Иван </a:t>
            </a:r>
            <a:r>
              <a:rPr lang="ru-RU" dirty="0" err="1"/>
              <a:t>Стаднюк</a:t>
            </a:r>
            <a:endParaRPr lang="ru-RU" dirty="0"/>
          </a:p>
        </p:txBody>
      </p:sp>
      <p:pic>
        <p:nvPicPr>
          <p:cNvPr id="7" name="Рисунок 6"/>
          <p:cNvPicPr>
            <a:picLocks noChangeAspect="1"/>
          </p:cNvPicPr>
          <p:nvPr/>
        </p:nvPicPr>
        <p:blipFill rotWithShape="1">
          <a:blip r:embed="rId4">
            <a:extLst>
              <a:ext uri="{28A0092B-C50C-407E-A947-70E740481C1C}">
                <a14:useLocalDpi xmlns:a14="http://schemas.microsoft.com/office/drawing/2010/main" val="0"/>
              </a:ext>
            </a:extLst>
          </a:blip>
          <a:srcRect l="14869" t="1" r="14907" b="29726"/>
          <a:stretch/>
        </p:blipFill>
        <p:spPr>
          <a:xfrm>
            <a:off x="9793374" y="53650"/>
            <a:ext cx="2031495" cy="28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00420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63979" y="411576"/>
            <a:ext cx="2484119" cy="1151965"/>
          </a:xfrm>
        </p:spPr>
        <p:txBody>
          <a:bodyPr/>
          <a:lstStyle/>
          <a:p>
            <a:r>
              <a:rPr lang="ru-RU" dirty="0"/>
              <a:t>«Кукла</a:t>
            </a:r>
            <a:r>
              <a:rPr lang="ru-RU" dirty="0" smtClean="0"/>
              <a:t>» </a:t>
            </a:r>
            <a:endParaRPr lang="ru-RU" dirty="0"/>
          </a:p>
        </p:txBody>
      </p:sp>
      <p:sp>
        <p:nvSpPr>
          <p:cNvPr id="3" name="Объект 2"/>
          <p:cNvSpPr>
            <a:spLocks noGrp="1"/>
          </p:cNvSpPr>
          <p:nvPr>
            <p:ph sz="quarter" idx="13"/>
          </p:nvPr>
        </p:nvSpPr>
        <p:spPr>
          <a:xfrm>
            <a:off x="472439" y="2097728"/>
            <a:ext cx="4876800" cy="3311189"/>
          </a:xfrm>
        </p:spPr>
        <p:txBody>
          <a:bodyPr>
            <a:normAutofit/>
          </a:bodyPr>
          <a:lstStyle/>
          <a:p>
            <a:pPr marL="0" indent="0">
              <a:buNone/>
            </a:pPr>
            <a:r>
              <a:rPr lang="ru-RU" sz="1400" dirty="0" smtClean="0">
                <a:latin typeface="Times New Roman" panose="02020603050405020304" pitchFamily="18" charset="0"/>
                <a:cs typeface="Times New Roman" panose="02020603050405020304" pitchFamily="18" charset="0"/>
              </a:rPr>
              <a:t>Книга </a:t>
            </a:r>
            <a:r>
              <a:rPr lang="ru-RU" sz="1400" dirty="0">
                <a:latin typeface="Times New Roman" panose="02020603050405020304" pitchFamily="18" charset="0"/>
                <a:cs typeface="Times New Roman" panose="02020603050405020304" pitchFamily="18" charset="0"/>
              </a:rPr>
              <a:t>вышла в 2014 году, к 70-летию снятия блокады Ленинграда, богато проиллюстрирована. Автор знакомит читателя с историей маленькой девочки, эвакуированной из города. Кукла по имени Маша осталась ждать свою хозяйку дома. Это история о жестоком уроке для человечества, о мужестве, добродушии, взаимопомощи людей, и, конечно, о возвращении в любимый город</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49056"/>
          <a:stretch/>
        </p:blipFill>
        <p:spPr>
          <a:xfrm>
            <a:off x="9845040" y="0"/>
            <a:ext cx="2346960" cy="2880000"/>
          </a:xfrm>
          <a:prstGeom prst="rect">
            <a:avLst/>
          </a:prstGeom>
        </p:spPr>
      </p:pic>
      <p:sp>
        <p:nvSpPr>
          <p:cNvPr id="5" name="TextBox 4"/>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0393680" y="2985406"/>
            <a:ext cx="1320306" cy="646331"/>
          </a:xfrm>
          <a:prstGeom prst="rect">
            <a:avLst/>
          </a:prstGeom>
          <a:noFill/>
        </p:spPr>
        <p:txBody>
          <a:bodyPr wrap="square" rtlCol="0">
            <a:spAutoFit/>
          </a:bodyPr>
          <a:lstStyle/>
          <a:p>
            <a:pPr algn="ctr"/>
            <a:r>
              <a:rPr lang="ru-RU" dirty="0"/>
              <a:t>Геннадий Черкашин</a:t>
            </a:r>
          </a:p>
        </p:txBody>
      </p:sp>
      <p:pic>
        <p:nvPicPr>
          <p:cNvPr id="7" name="Рисунок 6"/>
          <p:cNvPicPr>
            <a:picLocks noChangeAspect="1"/>
          </p:cNvPicPr>
          <p:nvPr/>
        </p:nvPicPr>
        <p:blipFill rotWithShape="1">
          <a:blip r:embed="rId2">
            <a:extLst>
              <a:ext uri="{28A0092B-C50C-407E-A947-70E740481C1C}">
                <a14:useLocalDpi xmlns:a14="http://schemas.microsoft.com/office/drawing/2010/main" val="0"/>
              </a:ext>
            </a:extLst>
          </a:blip>
          <a:srcRect r="49290"/>
          <a:stretch/>
        </p:blipFill>
        <p:spPr>
          <a:xfrm>
            <a:off x="6720426" y="1662533"/>
            <a:ext cx="3124614" cy="3852000"/>
          </a:xfrm>
          <a:prstGeom prst="rect">
            <a:avLst/>
          </a:prstGeom>
        </p:spPr>
      </p:pic>
    </p:spTree>
    <p:extLst>
      <p:ext uri="{BB962C8B-B14F-4D97-AF65-F5344CB8AC3E}">
        <p14:creationId xmlns:p14="http://schemas.microsoft.com/office/powerpoint/2010/main" val="40961919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67639" y="182880"/>
            <a:ext cx="10396882" cy="1158140"/>
          </a:xfrm>
        </p:spPr>
        <p:txBody>
          <a:bodyPr>
            <a:normAutofit fontScale="90000"/>
          </a:bodyPr>
          <a:lstStyle/>
          <a:p>
            <a:r>
              <a:rPr lang="ru-RU" dirty="0"/>
              <a:t>«Война, блокада, я и другие…. Мемуары ребенка войны</a:t>
            </a:r>
            <a:r>
              <a:rPr lang="ru-RU" dirty="0" smtClean="0"/>
              <a:t>»</a:t>
            </a:r>
            <a:endParaRPr lang="ru-RU" dirty="0"/>
          </a:p>
        </p:txBody>
      </p:sp>
      <p:sp>
        <p:nvSpPr>
          <p:cNvPr id="5" name="Объект 4"/>
          <p:cNvSpPr>
            <a:spLocks noGrp="1"/>
          </p:cNvSpPr>
          <p:nvPr>
            <p:ph sz="quarter" idx="13"/>
          </p:nvPr>
        </p:nvSpPr>
        <p:spPr>
          <a:xfrm>
            <a:off x="609600" y="2453651"/>
            <a:ext cx="5088714" cy="2209789"/>
          </a:xfrm>
        </p:spPr>
        <p:txBody>
          <a:bodyPr>
            <a:noAutofit/>
          </a:bodyPr>
          <a:lstStyle/>
          <a:p>
            <a:pPr marL="0" indent="0">
              <a:buNone/>
            </a:pPr>
            <a:r>
              <a:rPr lang="ru-RU" sz="1400" dirty="0" smtClean="0">
                <a:latin typeface="Times New Roman" panose="02020603050405020304" pitchFamily="18" charset="0"/>
                <a:cs typeface="Times New Roman" panose="02020603050405020304" pitchFamily="18" charset="0"/>
              </a:rPr>
              <a:t>И </a:t>
            </a:r>
            <a:r>
              <a:rPr lang="ru-RU" sz="1400" dirty="0">
                <a:latin typeface="Times New Roman" panose="02020603050405020304" pitchFamily="18" charset="0"/>
                <a:cs typeface="Times New Roman" panose="02020603050405020304" pitchFamily="18" charset="0"/>
              </a:rPr>
              <a:t>снова о блокаде. О неповторимом примере стойкости, мужества, силы, высоты духа. Мы знакомимся с этим по мемуарам 16-летней девушки, школьницы, которая оказалась в ужасе блокады, а затем еще и в Сталинграде, когда ей было всего 7 лет. Война уродует не только тела, но калечит души всем: и победителям, и побежденным</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7" name="Объект 6"/>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l="48997"/>
          <a:stretch/>
        </p:blipFill>
        <p:spPr>
          <a:xfrm>
            <a:off x="9646920" y="0"/>
            <a:ext cx="2349646" cy="2880000"/>
          </a:xfrm>
        </p:spPr>
      </p:pic>
      <p:sp>
        <p:nvSpPr>
          <p:cNvPr id="8" name="TextBox 7"/>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0037586" y="2977219"/>
            <a:ext cx="1676400" cy="646331"/>
          </a:xfrm>
          <a:prstGeom prst="rect">
            <a:avLst/>
          </a:prstGeom>
          <a:noFill/>
        </p:spPr>
        <p:txBody>
          <a:bodyPr wrap="square" rtlCol="0">
            <a:spAutoFit/>
          </a:bodyPr>
          <a:lstStyle/>
          <a:p>
            <a:pPr algn="ctr"/>
            <a:r>
              <a:rPr lang="ru-RU" dirty="0"/>
              <a:t>Людмила </a:t>
            </a:r>
            <a:r>
              <a:rPr lang="ru-RU" dirty="0" err="1"/>
              <a:t>Пожедаева</a:t>
            </a:r>
            <a:endParaRPr lang="ru-RU" dirty="0"/>
          </a:p>
        </p:txBody>
      </p:sp>
      <p:pic>
        <p:nvPicPr>
          <p:cNvPr id="10" name="Объект 6"/>
          <p:cNvPicPr>
            <a:picLocks noChangeAspect="1"/>
          </p:cNvPicPr>
          <p:nvPr/>
        </p:nvPicPr>
        <p:blipFill rotWithShape="1">
          <a:blip r:embed="rId2">
            <a:extLst>
              <a:ext uri="{28A0092B-C50C-407E-A947-70E740481C1C}">
                <a14:useLocalDpi xmlns:a14="http://schemas.microsoft.com/office/drawing/2010/main" val="0"/>
              </a:ext>
            </a:extLst>
          </a:blip>
          <a:srcRect r="49487"/>
          <a:stretch/>
        </p:blipFill>
        <p:spPr>
          <a:xfrm>
            <a:off x="6534396" y="1734575"/>
            <a:ext cx="3112524" cy="3852000"/>
          </a:xfrm>
          <a:prstGeom prst="rect">
            <a:avLst/>
          </a:prstGeom>
        </p:spPr>
      </p:pic>
    </p:spTree>
    <p:extLst>
      <p:ext uri="{BB962C8B-B14F-4D97-AF65-F5344CB8AC3E}">
        <p14:creationId xmlns:p14="http://schemas.microsoft.com/office/powerpoint/2010/main" val="33852871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4321" y="228600"/>
            <a:ext cx="8305799" cy="1158140"/>
          </a:xfrm>
        </p:spPr>
        <p:txBody>
          <a:bodyPr>
            <a:normAutofit fontScale="90000"/>
          </a:bodyPr>
          <a:lstStyle/>
          <a:p>
            <a:r>
              <a:rPr lang="ru-RU" dirty="0"/>
              <a:t>«У войны не женское лицо</a:t>
            </a:r>
            <a:r>
              <a:rPr lang="ru-RU" dirty="0" smtClean="0"/>
              <a:t>»</a:t>
            </a:r>
            <a:endParaRPr lang="ru-RU" dirty="0"/>
          </a:p>
        </p:txBody>
      </p:sp>
      <p:sp>
        <p:nvSpPr>
          <p:cNvPr id="3" name="Объект 2"/>
          <p:cNvSpPr>
            <a:spLocks noGrp="1"/>
          </p:cNvSpPr>
          <p:nvPr>
            <p:ph sz="quarter" idx="13"/>
          </p:nvPr>
        </p:nvSpPr>
        <p:spPr>
          <a:xfrm>
            <a:off x="487680" y="2063396"/>
            <a:ext cx="5286834" cy="3311189"/>
          </a:xfrm>
        </p:spPr>
        <p:txBody>
          <a:bodyPr>
            <a:noAutofit/>
          </a:bodyPr>
          <a:lstStyle/>
          <a:p>
            <a:pPr marL="0" indent="0">
              <a:buNone/>
            </a:pPr>
            <a:r>
              <a:rPr lang="ru-RU" sz="1400" dirty="0" smtClean="0">
                <a:latin typeface="Times New Roman" panose="02020603050405020304" pitchFamily="18" charset="0"/>
                <a:cs typeface="Times New Roman" panose="02020603050405020304" pitchFamily="18" charset="0"/>
              </a:rPr>
              <a:t>Конечно</a:t>
            </a:r>
            <a:r>
              <a:rPr lang="ru-RU" sz="1400" dirty="0">
                <a:latin typeface="Times New Roman" panose="02020603050405020304" pitchFamily="18" charset="0"/>
                <a:cs typeface="Times New Roman" panose="02020603050405020304" pitchFamily="18" charset="0"/>
              </a:rPr>
              <a:t>, слово «война» женского рода, но разве может быть у нее хоть какое-то лицо? Разве что жуткий смертельный оскал. В СНГ это известный роман о войне, переведенный на несколько десятков языков. В некоторых странах его даже изучают школьники. Белорусская журналистка, писательница Светлана Алексиевич взяла этот семилетний труд в основу своего художественно-документального цикла «Голоса утопии». Она говорит, что книга отражает душевный мир, духовную наполненность женщины, которой нужно выжить в страшных военных условиях</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l="49180"/>
          <a:stretch/>
        </p:blipFill>
        <p:spPr>
          <a:xfrm>
            <a:off x="9616440" y="0"/>
            <a:ext cx="2341250" cy="2880000"/>
          </a:xfrm>
        </p:spPr>
      </p:pic>
      <p:sp>
        <p:nvSpPr>
          <p:cNvPr id="6" name="TextBox 5"/>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pic>
        <p:nvPicPr>
          <p:cNvPr id="7" name="Объект 4"/>
          <p:cNvPicPr>
            <a:picLocks noChangeAspect="1"/>
          </p:cNvPicPr>
          <p:nvPr/>
        </p:nvPicPr>
        <p:blipFill rotWithShape="1">
          <a:blip r:embed="rId2">
            <a:extLst>
              <a:ext uri="{28A0092B-C50C-407E-A947-70E740481C1C}">
                <a14:useLocalDpi xmlns:a14="http://schemas.microsoft.com/office/drawing/2010/main" val="0"/>
              </a:ext>
            </a:extLst>
          </a:blip>
          <a:srcRect r="49828"/>
          <a:stretch/>
        </p:blipFill>
        <p:spPr>
          <a:xfrm>
            <a:off x="6524960" y="1615340"/>
            <a:ext cx="3091480" cy="3852000"/>
          </a:xfrm>
          <a:prstGeom prst="rect">
            <a:avLst/>
          </a:prstGeom>
        </p:spPr>
      </p:pic>
      <p:sp>
        <p:nvSpPr>
          <p:cNvPr id="8" name="TextBox 7"/>
          <p:cNvSpPr txBox="1"/>
          <p:nvPr/>
        </p:nvSpPr>
        <p:spPr>
          <a:xfrm>
            <a:off x="9883072" y="2895009"/>
            <a:ext cx="1807986" cy="646331"/>
          </a:xfrm>
          <a:prstGeom prst="rect">
            <a:avLst/>
          </a:prstGeom>
          <a:noFill/>
        </p:spPr>
        <p:txBody>
          <a:bodyPr wrap="square" rtlCol="0">
            <a:spAutoFit/>
          </a:bodyPr>
          <a:lstStyle/>
          <a:p>
            <a:pPr algn="ctr"/>
            <a:r>
              <a:rPr lang="ru-RU" dirty="0"/>
              <a:t>Светлана Алексиевич</a:t>
            </a:r>
          </a:p>
        </p:txBody>
      </p:sp>
    </p:spTree>
    <p:extLst>
      <p:ext uri="{BB962C8B-B14F-4D97-AF65-F5344CB8AC3E}">
        <p14:creationId xmlns:p14="http://schemas.microsoft.com/office/powerpoint/2010/main" val="19919322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1" y="152400"/>
            <a:ext cx="5532119" cy="1158140"/>
          </a:xfrm>
        </p:spPr>
        <p:txBody>
          <a:bodyPr>
            <a:normAutofit/>
          </a:bodyPr>
          <a:lstStyle/>
          <a:p>
            <a:r>
              <a:rPr lang="ru-RU" dirty="0"/>
              <a:t>«Василий Теркин</a:t>
            </a:r>
            <a:r>
              <a:rPr lang="ru-RU" dirty="0" smtClean="0"/>
              <a:t>» </a:t>
            </a:r>
            <a:endParaRPr lang="ru-RU" dirty="0"/>
          </a:p>
        </p:txBody>
      </p:sp>
      <p:sp>
        <p:nvSpPr>
          <p:cNvPr id="3" name="Объект 2"/>
          <p:cNvSpPr>
            <a:spLocks noGrp="1"/>
          </p:cNvSpPr>
          <p:nvPr>
            <p:ph sz="quarter" idx="13"/>
          </p:nvPr>
        </p:nvSpPr>
        <p:spPr>
          <a:xfrm>
            <a:off x="315657" y="1547570"/>
            <a:ext cx="6035039" cy="3311189"/>
          </a:xfrm>
        </p:spPr>
        <p:txBody>
          <a:bodyPr>
            <a:noAutofit/>
          </a:bodyPr>
          <a:lstStyle/>
          <a:p>
            <a:pPr marL="0" indent="0">
              <a:buNone/>
            </a:pPr>
            <a:r>
              <a:rPr lang="ru-RU" sz="1400" dirty="0" smtClean="0">
                <a:latin typeface="Times New Roman" panose="02020603050405020304" pitchFamily="18" charset="0"/>
                <a:cs typeface="Times New Roman" panose="02020603050405020304" pitchFamily="18" charset="0"/>
              </a:rPr>
              <a:t>Казалось </a:t>
            </a:r>
            <a:r>
              <a:rPr lang="ru-RU" sz="1400" dirty="0">
                <a:latin typeface="Times New Roman" panose="02020603050405020304" pitchFamily="18" charset="0"/>
                <a:cs typeface="Times New Roman" panose="02020603050405020304" pitchFamily="18" charset="0"/>
              </a:rPr>
              <a:t>бы, война никак не вяжется с улыбками и смехом, с развеселыми песнями хором. Однако же Твардовскому удалось показать, что даже в самые трудные минуты можно сохранить в сердце своем детскую веру в светлое будущее. Более того, жизненно важно этой самой веры не терять, шутить, дурачиться и строить планы на день грядущей – все перечисленное помогает выстоять даже в самом суровом бою. Чего стоит одна только глава «Орден», где бравый солдат представляет, как завоюет сердце какой-нибудь красавицы, заявившись на гулянья в сельском клубе. Читая строки поэмы о Василии Теркине, смеешься сквозь слезы. Ах, сколько таких вот славных парней полегло на поле брани</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l="49511"/>
          <a:stretch/>
        </p:blipFill>
        <p:spPr>
          <a:xfrm>
            <a:off x="9616440" y="0"/>
            <a:ext cx="2326010" cy="2880000"/>
          </a:xfrm>
        </p:spPr>
      </p:pic>
      <p:sp>
        <p:nvSpPr>
          <p:cNvPr id="6" name="TextBox 5"/>
          <p:cNvSpPr txBox="1"/>
          <p:nvPr/>
        </p:nvSpPr>
        <p:spPr>
          <a:xfrm>
            <a:off x="9636445" y="2880000"/>
            <a:ext cx="2179320" cy="646331"/>
          </a:xfrm>
          <a:prstGeom prst="rect">
            <a:avLst/>
          </a:prstGeom>
          <a:noFill/>
        </p:spPr>
        <p:txBody>
          <a:bodyPr wrap="square" rtlCol="0">
            <a:spAutoFit/>
          </a:bodyPr>
          <a:lstStyle/>
          <a:p>
            <a:pPr algn="ctr"/>
            <a:r>
              <a:rPr lang="ru-RU" dirty="0"/>
              <a:t>Александр Твардовский</a:t>
            </a:r>
          </a:p>
        </p:txBody>
      </p:sp>
      <p:pic>
        <p:nvPicPr>
          <p:cNvPr id="7" name="Объект 4"/>
          <p:cNvPicPr>
            <a:picLocks noChangeAspect="1"/>
          </p:cNvPicPr>
          <p:nvPr/>
        </p:nvPicPr>
        <p:blipFill rotWithShape="1">
          <a:blip r:embed="rId2">
            <a:extLst>
              <a:ext uri="{28A0092B-C50C-407E-A947-70E740481C1C}">
                <a14:useLocalDpi xmlns:a14="http://schemas.microsoft.com/office/drawing/2010/main" val="0"/>
              </a:ext>
            </a:extLst>
          </a:blip>
          <a:srcRect r="49056"/>
          <a:stretch/>
        </p:blipFill>
        <p:spPr>
          <a:xfrm>
            <a:off x="6477381" y="1600331"/>
            <a:ext cx="3139059" cy="3852000"/>
          </a:xfrm>
          <a:prstGeom prst="rect">
            <a:avLst/>
          </a:prstGeom>
        </p:spPr>
      </p:pic>
      <p:sp>
        <p:nvSpPr>
          <p:cNvPr id="8" name="Прямоугольник 7"/>
          <p:cNvSpPr/>
          <p:nvPr/>
        </p:nvSpPr>
        <p:spPr>
          <a:xfrm>
            <a:off x="121921" y="5885911"/>
            <a:ext cx="11632504" cy="307777"/>
          </a:xfrm>
          <a:prstGeom prst="rect">
            <a:avLst/>
          </a:prstGeom>
        </p:spPr>
        <p:txBody>
          <a:bodyPr wrap="square">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a:solidFill>
                  <a:srgbClr val="002060"/>
                </a:solidFill>
                <a:latin typeface="Times New Roman" panose="02020603050405020304" pitchFamily="18" charset="0"/>
                <a:cs typeface="Times New Roman" panose="02020603050405020304" pitchFamily="18" charset="0"/>
                <a:hlinkClick r:id="rId3"/>
              </a:rPr>
              <a:t>https://miridei.com/idei-dosuga/kakuyu-knigu-pochitat/10_samyh_silnyh_knig_o_vojne_do_murashek_po_kozhe_i_drozhi_v_tele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67776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039" y="213480"/>
            <a:ext cx="5654041" cy="1158140"/>
          </a:xfrm>
        </p:spPr>
        <p:txBody>
          <a:bodyPr>
            <a:normAutofit/>
          </a:bodyPr>
          <a:lstStyle/>
          <a:p>
            <a:r>
              <a:rPr lang="ru-RU" dirty="0"/>
              <a:t>«Жизнь и судьба</a:t>
            </a:r>
            <a:r>
              <a:rPr lang="ru-RU" dirty="0" smtClean="0"/>
              <a:t>»</a:t>
            </a:r>
            <a:endParaRPr lang="ru-RU" dirty="0"/>
          </a:p>
        </p:txBody>
      </p:sp>
      <p:sp>
        <p:nvSpPr>
          <p:cNvPr id="3" name="Объект 2"/>
          <p:cNvSpPr>
            <a:spLocks noGrp="1"/>
          </p:cNvSpPr>
          <p:nvPr>
            <p:ph sz="quarter" idx="13"/>
          </p:nvPr>
        </p:nvSpPr>
        <p:spPr>
          <a:xfrm>
            <a:off x="320039" y="1986496"/>
            <a:ext cx="5974081" cy="3362905"/>
          </a:xfrm>
        </p:spPr>
        <p:txBody>
          <a:bodyPr>
            <a:normAutofit fontScale="77500" lnSpcReduction="20000"/>
          </a:bodyPr>
          <a:lstStyle/>
          <a:p>
            <a:pPr marL="0" indent="0">
              <a:buNone/>
            </a:pPr>
            <a:r>
              <a:rPr lang="ru-RU" dirty="0" smtClean="0">
                <a:latin typeface="Times New Roman" panose="02020603050405020304" pitchFamily="18" charset="0"/>
                <a:cs typeface="Times New Roman" panose="02020603050405020304" pitchFamily="18" charset="0"/>
              </a:rPr>
              <a:t>Эпичный </a:t>
            </a:r>
            <a:r>
              <a:rPr lang="ru-RU" dirty="0">
                <a:latin typeface="Times New Roman" panose="02020603050405020304" pitchFamily="18" charset="0"/>
                <a:cs typeface="Times New Roman" panose="02020603050405020304" pitchFamily="18" charset="0"/>
              </a:rPr>
              <a:t>роман </a:t>
            </a:r>
            <a:r>
              <a:rPr lang="ru-RU" dirty="0" err="1">
                <a:latin typeface="Times New Roman" panose="02020603050405020304" pitchFamily="18" charset="0"/>
                <a:cs typeface="Times New Roman" panose="02020603050405020304" pitchFamily="18" charset="0"/>
              </a:rPr>
              <a:t>Гроссмана</a:t>
            </a:r>
            <a:r>
              <a:rPr lang="ru-RU" dirty="0">
                <a:latin typeface="Times New Roman" panose="02020603050405020304" pitchFamily="18" charset="0"/>
                <a:cs typeface="Times New Roman" panose="02020603050405020304" pitchFamily="18" charset="0"/>
              </a:rPr>
              <a:t> стал продолжением его более ранней работы под названием «За правое дело». Эти две книги хоть и являются дилогией, в корне различаются по своему настроению. Поскольку вторая часть была написана уже после смерти Сталина, можно заметить, как меняется авторский слог. </a:t>
            </a:r>
            <a:r>
              <a:rPr lang="ru-RU" dirty="0" err="1">
                <a:latin typeface="Times New Roman" panose="02020603050405020304" pitchFamily="18" charset="0"/>
                <a:cs typeface="Times New Roman" panose="02020603050405020304" pitchFamily="18" charset="0"/>
              </a:rPr>
              <a:t>Гроссман</a:t>
            </a:r>
            <a:r>
              <a:rPr lang="ru-RU" dirty="0">
                <a:latin typeface="Times New Roman" panose="02020603050405020304" pitchFamily="18" charset="0"/>
                <a:cs typeface="Times New Roman" panose="02020603050405020304" pitchFamily="18" charset="0"/>
              </a:rPr>
              <a:t> показывает негативную роль культа вождя и его последствия в военное время. Писатель честно рассказывает нам о том, что порой жестокими врагами были не только нацисты, но и свои же – граждане СССР, беспрекословно выполняющие бесчеловечные приказы руководства</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pic>
        <p:nvPicPr>
          <p:cNvPr id="7" name="Объект 6"/>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l="49497"/>
          <a:stretch/>
        </p:blipFill>
        <p:spPr>
          <a:xfrm>
            <a:off x="9646920" y="15448"/>
            <a:ext cx="2326640" cy="2880000"/>
          </a:xfrm>
        </p:spPr>
      </p:pic>
      <p:sp>
        <p:nvSpPr>
          <p:cNvPr id="8" name="TextBox 7"/>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9733280" y="2895448"/>
            <a:ext cx="2240280" cy="369332"/>
          </a:xfrm>
          <a:prstGeom prst="rect">
            <a:avLst/>
          </a:prstGeom>
          <a:noFill/>
        </p:spPr>
        <p:txBody>
          <a:bodyPr wrap="square" rtlCol="0">
            <a:spAutoFit/>
          </a:bodyPr>
          <a:lstStyle/>
          <a:p>
            <a:r>
              <a:rPr lang="ru-RU" dirty="0"/>
              <a:t>Василий </a:t>
            </a:r>
            <a:r>
              <a:rPr lang="ru-RU" dirty="0" err="1"/>
              <a:t>Гроссман</a:t>
            </a:r>
            <a:r>
              <a:rPr lang="ru-RU" dirty="0"/>
              <a:t> </a:t>
            </a:r>
          </a:p>
        </p:txBody>
      </p:sp>
      <p:pic>
        <p:nvPicPr>
          <p:cNvPr id="11" name="Объект 6"/>
          <p:cNvPicPr>
            <a:picLocks noChangeAspect="1"/>
          </p:cNvPicPr>
          <p:nvPr/>
        </p:nvPicPr>
        <p:blipFill rotWithShape="1">
          <a:blip r:embed="rId2">
            <a:extLst>
              <a:ext uri="{28A0092B-C50C-407E-A947-70E740481C1C}">
                <a14:useLocalDpi xmlns:a14="http://schemas.microsoft.com/office/drawing/2010/main" val="0"/>
              </a:ext>
            </a:extLst>
          </a:blip>
          <a:srcRect r="49752"/>
          <a:stretch/>
        </p:blipFill>
        <p:spPr>
          <a:xfrm>
            <a:off x="6536526" y="1675957"/>
            <a:ext cx="3067214" cy="3816000"/>
          </a:xfrm>
          <a:prstGeom prst="rect">
            <a:avLst/>
          </a:prstGeom>
        </p:spPr>
      </p:pic>
    </p:spTree>
    <p:extLst>
      <p:ext uri="{BB962C8B-B14F-4D97-AF65-F5344CB8AC3E}">
        <p14:creationId xmlns:p14="http://schemas.microsoft.com/office/powerpoint/2010/main" val="29396322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39" y="434521"/>
            <a:ext cx="10396882" cy="833284"/>
          </a:xfrm>
        </p:spPr>
        <p:txBody>
          <a:bodyPr>
            <a:normAutofit/>
          </a:bodyPr>
          <a:lstStyle/>
          <a:p>
            <a:r>
              <a:rPr lang="ru-RU" dirty="0"/>
              <a:t>«В списках не значился</a:t>
            </a:r>
            <a:r>
              <a:rPr lang="ru-RU" dirty="0" smtClean="0"/>
              <a:t>»                                                             </a:t>
            </a:r>
            <a:endParaRPr lang="ru-RU" dirty="0"/>
          </a:p>
        </p:txBody>
      </p:sp>
      <p:sp>
        <p:nvSpPr>
          <p:cNvPr id="3" name="Объект 2"/>
          <p:cNvSpPr>
            <a:spLocks noGrp="1"/>
          </p:cNvSpPr>
          <p:nvPr>
            <p:ph sz="quarter" idx="13"/>
          </p:nvPr>
        </p:nvSpPr>
        <p:spPr>
          <a:xfrm>
            <a:off x="167640" y="2392680"/>
            <a:ext cx="5919859" cy="3002280"/>
          </a:xfrm>
        </p:spPr>
        <p:txBody>
          <a:bodyPr>
            <a:normAutofit/>
          </a:bodyPr>
          <a:lstStyle/>
          <a:p>
            <a:pPr marL="0" indent="0">
              <a:buNone/>
            </a:pPr>
            <a:r>
              <a:rPr lang="ru-RU" sz="1400" dirty="0">
                <a:latin typeface="Times New Roman" panose="02020603050405020304" pitchFamily="18" charset="0"/>
                <a:cs typeface="Times New Roman" panose="02020603050405020304" pitchFamily="18" charset="0"/>
              </a:rPr>
              <a:t>Роман-легенда, основанный на документах. Как известно, первыми удар Великой Отечественной войны приняли на себя защитники Брестской крепости. Пограничники получили приказ не открывать огонь «на провокации» со стороны противника, они были обречены на смерть и сами это знали, но не отступили ни на шаг. «Человека можно убить, – говорит защитник Бреста, лейтенант Плужников, герой произведения, – но победить нельзя». Разве можно с этим </a:t>
            </a:r>
            <a:r>
              <a:rPr lang="ru-RU" sz="1400" dirty="0" smtClean="0">
                <a:latin typeface="Times New Roman" panose="02020603050405020304" pitchFamily="18" charset="0"/>
                <a:cs typeface="Times New Roman" panose="02020603050405020304" pitchFamily="18" charset="0"/>
              </a:rPr>
              <a:t>поспорить?</a:t>
            </a:r>
            <a:endParaRPr lang="ru-RU" sz="800" dirty="0">
              <a:solidFill>
                <a:srgbClr val="00206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9860280" y="2865724"/>
            <a:ext cx="1853707" cy="369332"/>
          </a:xfrm>
          <a:prstGeom prst="rect">
            <a:avLst/>
          </a:prstGeom>
          <a:noFill/>
        </p:spPr>
        <p:txBody>
          <a:bodyPr wrap="square" rtlCol="0">
            <a:spAutoFit/>
          </a:bodyPr>
          <a:lstStyle/>
          <a:p>
            <a:pPr algn="ctr"/>
            <a:r>
              <a:rPr lang="ru-RU" dirty="0"/>
              <a:t>Борис Васильев</a:t>
            </a:r>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l="1" r="49252" b="498"/>
          <a:stretch/>
        </p:blipFill>
        <p:spPr>
          <a:xfrm>
            <a:off x="6580626" y="1736050"/>
            <a:ext cx="3142493" cy="3852000"/>
          </a:xfrm>
          <a:prstGeom prst="rect">
            <a:avLst/>
          </a:prstGeom>
        </p:spPr>
      </p:pic>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l="49242" b="547"/>
          <a:stretch/>
        </p:blipFill>
        <p:spPr>
          <a:xfrm>
            <a:off x="9723119" y="1"/>
            <a:ext cx="2351244" cy="2880000"/>
          </a:xfrm>
          <a:prstGeom prst="rect">
            <a:avLst/>
          </a:prstGeom>
        </p:spPr>
      </p:pic>
      <p:sp>
        <p:nvSpPr>
          <p:cNvPr id="7" name="TextBox 6"/>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57362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1" y="137160"/>
            <a:ext cx="6248399" cy="1158140"/>
          </a:xfrm>
        </p:spPr>
        <p:txBody>
          <a:bodyPr>
            <a:normAutofit/>
          </a:bodyPr>
          <a:lstStyle/>
          <a:p>
            <a:r>
              <a:rPr lang="ru-RU" dirty="0"/>
              <a:t>«Война все спишет</a:t>
            </a:r>
            <a:r>
              <a:rPr lang="ru-RU" dirty="0" smtClean="0"/>
              <a:t>» </a:t>
            </a:r>
            <a:endParaRPr lang="ru-RU" dirty="0"/>
          </a:p>
        </p:txBody>
      </p:sp>
      <p:sp>
        <p:nvSpPr>
          <p:cNvPr id="3" name="Объект 2"/>
          <p:cNvSpPr>
            <a:spLocks noGrp="1"/>
          </p:cNvSpPr>
          <p:nvPr>
            <p:ph sz="quarter" idx="13"/>
          </p:nvPr>
        </p:nvSpPr>
        <p:spPr>
          <a:xfrm>
            <a:off x="304800" y="2124357"/>
            <a:ext cx="6009218" cy="2584804"/>
          </a:xfrm>
        </p:spPr>
        <p:txBody>
          <a:bodyPr>
            <a:noAutofit/>
          </a:bodyPr>
          <a:lstStyle/>
          <a:p>
            <a:pPr marL="0" indent="0">
              <a:buNone/>
            </a:pPr>
            <a:r>
              <a:rPr lang="ru-RU" sz="1400" dirty="0" smtClean="0">
                <a:latin typeface="Times New Roman" panose="02020603050405020304" pitchFamily="18" charset="0"/>
                <a:cs typeface="Times New Roman" panose="02020603050405020304" pitchFamily="18" charset="0"/>
              </a:rPr>
              <a:t>каким </a:t>
            </a:r>
            <a:r>
              <a:rPr lang="ru-RU" sz="1400" dirty="0">
                <a:latin typeface="Times New Roman" panose="02020603050405020304" pitchFamily="18" charset="0"/>
                <a:cs typeface="Times New Roman" panose="02020603050405020304" pitchFamily="18" charset="0"/>
              </a:rPr>
              <a:t>бы пламенем ненависти ни горела ваша душа, какой бы сильной ни была жажда мести, НЕЛЬЗЯ превращаться в одичавшее животное. Произведение прошедшего многие бои солдата подобно отрезвляющей пощечине, оно будто срывает шоры с глаз, показывая войну глазами женщин, детей и стариков, оказавшихся волею судьбы по ту сторону баррикад. Не они начали войну, но именно им пришлось за нее поплатиться, пока их генералы отсиживались в бункерах</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l="49255"/>
          <a:stretch/>
        </p:blipFill>
        <p:spPr>
          <a:xfrm>
            <a:off x="9646920" y="37820"/>
            <a:ext cx="2337772" cy="2880000"/>
          </a:xfrm>
        </p:spPr>
      </p:pic>
      <p:sp>
        <p:nvSpPr>
          <p:cNvPr id="6" name="TextBox 5"/>
          <p:cNvSpPr txBox="1"/>
          <p:nvPr/>
        </p:nvSpPr>
        <p:spPr>
          <a:xfrm>
            <a:off x="9863306" y="2917820"/>
            <a:ext cx="1905000" cy="369332"/>
          </a:xfrm>
          <a:prstGeom prst="rect">
            <a:avLst/>
          </a:prstGeom>
          <a:noFill/>
        </p:spPr>
        <p:txBody>
          <a:bodyPr wrap="square" rtlCol="0">
            <a:spAutoFit/>
          </a:bodyPr>
          <a:lstStyle/>
          <a:p>
            <a:pPr algn="ctr"/>
            <a:r>
              <a:rPr lang="ru-RU" dirty="0"/>
              <a:t>Леонид </a:t>
            </a:r>
            <a:r>
              <a:rPr lang="ru-RU" dirty="0" err="1"/>
              <a:t>Рабичев</a:t>
            </a:r>
            <a:endParaRPr lang="ru-RU" dirty="0"/>
          </a:p>
        </p:txBody>
      </p:sp>
      <p:pic>
        <p:nvPicPr>
          <p:cNvPr id="7" name="Объект 4"/>
          <p:cNvPicPr>
            <a:picLocks noChangeAspect="1"/>
          </p:cNvPicPr>
          <p:nvPr/>
        </p:nvPicPr>
        <p:blipFill rotWithShape="1">
          <a:blip r:embed="rId2">
            <a:extLst>
              <a:ext uri="{28A0092B-C50C-407E-A947-70E740481C1C}">
                <a14:useLocalDpi xmlns:a14="http://schemas.microsoft.com/office/drawing/2010/main" val="0"/>
              </a:ext>
            </a:extLst>
          </a:blip>
          <a:srcRect r="49421"/>
          <a:stretch/>
        </p:blipFill>
        <p:spPr>
          <a:xfrm>
            <a:off x="6530404" y="1691540"/>
            <a:ext cx="3116516" cy="3852000"/>
          </a:xfrm>
          <a:prstGeom prst="rect">
            <a:avLst/>
          </a:prstGeom>
        </p:spPr>
      </p:pic>
      <p:sp>
        <p:nvSpPr>
          <p:cNvPr id="8" name="TextBox 7"/>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80352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364" y="41926"/>
            <a:ext cx="6370319" cy="1158140"/>
          </a:xfrm>
        </p:spPr>
        <p:txBody>
          <a:bodyPr>
            <a:normAutofit/>
          </a:bodyPr>
          <a:lstStyle/>
          <a:p>
            <a:r>
              <a:rPr lang="ru-RU" dirty="0"/>
              <a:t>«Прокляты и убиты</a:t>
            </a:r>
            <a:r>
              <a:rPr lang="ru-RU" dirty="0" smtClean="0"/>
              <a:t>»</a:t>
            </a:r>
            <a:endParaRPr lang="ru-RU" dirty="0"/>
          </a:p>
        </p:txBody>
      </p:sp>
      <p:sp>
        <p:nvSpPr>
          <p:cNvPr id="3" name="Объект 2"/>
          <p:cNvSpPr>
            <a:spLocks noGrp="1"/>
          </p:cNvSpPr>
          <p:nvPr>
            <p:ph sz="quarter" idx="13"/>
          </p:nvPr>
        </p:nvSpPr>
        <p:spPr>
          <a:xfrm>
            <a:off x="304800" y="1200066"/>
            <a:ext cx="5821680" cy="4291734"/>
          </a:xfrm>
        </p:spPr>
        <p:txBody>
          <a:bodyPr>
            <a:noAutofit/>
          </a:bodyPr>
          <a:lstStyle/>
          <a:p>
            <a:pPr marL="0" indent="0">
              <a:buNone/>
            </a:pPr>
            <a:r>
              <a:rPr lang="ru-RU" sz="1400" dirty="0" smtClean="0">
                <a:latin typeface="Times New Roman" panose="02020603050405020304" pitchFamily="18" charset="0"/>
                <a:cs typeface="Times New Roman" panose="02020603050405020304" pitchFamily="18" charset="0"/>
              </a:rPr>
              <a:t>Как </a:t>
            </a:r>
            <a:r>
              <a:rPr lang="ru-RU" sz="1400" dirty="0">
                <a:latin typeface="Times New Roman" panose="02020603050405020304" pitchFamily="18" charset="0"/>
                <a:cs typeface="Times New Roman" panose="02020603050405020304" pitchFamily="18" charset="0"/>
              </a:rPr>
              <a:t>и многие уже упомянутые произведения, данный роман ценен тем, что автор его – фронтовик, лично переживший все ужасы войны. К сожалению, книга так и осталась незаконченной. Среди прочих важных тем, ключевой сюжетной линией стали взаимоотношения между солдатами во время боевых действий. Астафьев уделяет немаловажное внимание конфликту, возникающему в сознании человека, терзаемого противоположными идеологиями. Как быть, когда ты безмерно любишь родину, отвергающую твою веру в Бога?  Христианство – лейтмотив романа, в котором то и дело встречаются цитаты из Библии. Быть может, религиозность книги будет неприятна атеистам, однако затронутые темы глубоки и касаются наивысшего проявления гуманности и справедливости</a:t>
            </a: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l="48849"/>
          <a:stretch/>
        </p:blipFill>
        <p:spPr>
          <a:xfrm>
            <a:off x="9616440" y="0"/>
            <a:ext cx="2356490" cy="2880000"/>
          </a:xfrm>
        </p:spPr>
      </p:pic>
      <p:sp>
        <p:nvSpPr>
          <p:cNvPr id="6" name="TextBox 5"/>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pic>
        <p:nvPicPr>
          <p:cNvPr id="7" name="Объект 4"/>
          <p:cNvPicPr>
            <a:picLocks noChangeAspect="1"/>
          </p:cNvPicPr>
          <p:nvPr/>
        </p:nvPicPr>
        <p:blipFill rotWithShape="1">
          <a:blip r:embed="rId2">
            <a:extLst>
              <a:ext uri="{28A0092B-C50C-407E-A947-70E740481C1C}">
                <a14:useLocalDpi xmlns:a14="http://schemas.microsoft.com/office/drawing/2010/main" val="0"/>
              </a:ext>
            </a:extLst>
          </a:blip>
          <a:srcRect l="247" t="-1187" r="49252" b="1187"/>
          <a:stretch/>
        </p:blipFill>
        <p:spPr>
          <a:xfrm>
            <a:off x="6504683" y="1639800"/>
            <a:ext cx="3111757" cy="3852000"/>
          </a:xfrm>
          <a:prstGeom prst="rect">
            <a:avLst/>
          </a:prstGeom>
        </p:spPr>
      </p:pic>
      <p:sp>
        <p:nvSpPr>
          <p:cNvPr id="8" name="TextBox 7"/>
          <p:cNvSpPr txBox="1"/>
          <p:nvPr/>
        </p:nvSpPr>
        <p:spPr>
          <a:xfrm>
            <a:off x="10200325" y="2880000"/>
            <a:ext cx="1188720" cy="646331"/>
          </a:xfrm>
          <a:prstGeom prst="rect">
            <a:avLst/>
          </a:prstGeom>
          <a:noFill/>
        </p:spPr>
        <p:txBody>
          <a:bodyPr wrap="square" rtlCol="0">
            <a:spAutoFit/>
          </a:bodyPr>
          <a:lstStyle/>
          <a:p>
            <a:pPr algn="ctr"/>
            <a:r>
              <a:rPr lang="ru-RU" dirty="0"/>
              <a:t>Виктор Астафьев </a:t>
            </a:r>
          </a:p>
        </p:txBody>
      </p:sp>
    </p:spTree>
    <p:extLst>
      <p:ext uri="{BB962C8B-B14F-4D97-AF65-F5344CB8AC3E}">
        <p14:creationId xmlns:p14="http://schemas.microsoft.com/office/powerpoint/2010/main" val="35405353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39" y="281860"/>
            <a:ext cx="5918116" cy="1158140"/>
          </a:xfrm>
        </p:spPr>
        <p:txBody>
          <a:bodyPr>
            <a:normAutofit/>
          </a:bodyPr>
          <a:lstStyle/>
          <a:p>
            <a:r>
              <a:rPr lang="ru-RU" dirty="0"/>
              <a:t>«Судьба человека</a:t>
            </a:r>
            <a:r>
              <a:rPr lang="ru-RU" dirty="0" smtClean="0"/>
              <a:t>» </a:t>
            </a:r>
            <a:endParaRPr lang="ru-RU" dirty="0"/>
          </a:p>
        </p:txBody>
      </p:sp>
      <p:sp>
        <p:nvSpPr>
          <p:cNvPr id="3" name="Объект 2"/>
          <p:cNvSpPr>
            <a:spLocks noGrp="1"/>
          </p:cNvSpPr>
          <p:nvPr>
            <p:ph sz="quarter" idx="13"/>
          </p:nvPr>
        </p:nvSpPr>
        <p:spPr>
          <a:xfrm>
            <a:off x="260023" y="1494714"/>
            <a:ext cx="6182521" cy="3732606"/>
          </a:xfrm>
        </p:spPr>
        <p:txBody>
          <a:bodyPr>
            <a:noAutofit/>
          </a:bodyPr>
          <a:lstStyle/>
          <a:p>
            <a:pPr marL="0" indent="0">
              <a:buNone/>
            </a:pPr>
            <a:r>
              <a:rPr lang="ru-RU" sz="1400" dirty="0" smtClean="0">
                <a:latin typeface="Times New Roman" panose="02020603050405020304" pitchFamily="18" charset="0"/>
                <a:cs typeface="Times New Roman" panose="02020603050405020304" pitchFamily="18" charset="0"/>
              </a:rPr>
              <a:t>Пронзительное </a:t>
            </a:r>
            <a:r>
              <a:rPr lang="ru-RU" sz="1400" dirty="0">
                <a:latin typeface="Times New Roman" panose="02020603050405020304" pitchFamily="18" charset="0"/>
                <a:cs typeface="Times New Roman" panose="02020603050405020304" pitchFamily="18" charset="0"/>
              </a:rPr>
              <a:t>произведение основано на реальной истории, которую Шолохову поведал случайный знакомый. Главный герой – фронтовик Андрей Соколов, очутившийся в плену врага после ранения. Шолохов показывает нам всю гамму чувств, демонстрируя всевозможные характеры людей, цель которых – выжить. Одни пленные проявляют невероятное благородство, другие же паразитируют на горе товарищей и предают своих же ради поблажек от немцев. Вырвавшись, наконец, на свободу, Соколов узнает, что вся его семья погибла. Война прошла, наступил долгожданный мир, но в душе осталась пустота. Повстречав осиротевшего мальчонку, мужчина усыновляет его, даруя и ребенку, и самому себе надежду на новую жизнь</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l="49138"/>
          <a:stretch/>
        </p:blipFill>
        <p:spPr>
          <a:xfrm>
            <a:off x="9631679" y="0"/>
            <a:ext cx="2343183" cy="2880000"/>
          </a:xfrm>
        </p:spPr>
      </p:pic>
      <p:sp>
        <p:nvSpPr>
          <p:cNvPr id="6" name="TextBox 5"/>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pic>
        <p:nvPicPr>
          <p:cNvPr id="7" name="Объект 4"/>
          <p:cNvPicPr>
            <a:picLocks noChangeAspect="1"/>
          </p:cNvPicPr>
          <p:nvPr/>
        </p:nvPicPr>
        <p:blipFill rotWithShape="1">
          <a:blip r:embed="rId2">
            <a:extLst>
              <a:ext uri="{28A0092B-C50C-407E-A947-70E740481C1C}">
                <a14:useLocalDpi xmlns:a14="http://schemas.microsoft.com/office/drawing/2010/main" val="0"/>
              </a:ext>
            </a:extLst>
          </a:blip>
          <a:srcRect r="50862"/>
          <a:stretch/>
        </p:blipFill>
        <p:spPr>
          <a:xfrm>
            <a:off x="6603917" y="1639800"/>
            <a:ext cx="3027762" cy="3852000"/>
          </a:xfrm>
          <a:prstGeom prst="rect">
            <a:avLst/>
          </a:prstGeom>
        </p:spPr>
      </p:pic>
      <p:sp>
        <p:nvSpPr>
          <p:cNvPr id="8" name="TextBox 7"/>
          <p:cNvSpPr txBox="1"/>
          <p:nvPr/>
        </p:nvSpPr>
        <p:spPr>
          <a:xfrm>
            <a:off x="9827429" y="2926407"/>
            <a:ext cx="1981200" cy="369332"/>
          </a:xfrm>
          <a:prstGeom prst="rect">
            <a:avLst/>
          </a:prstGeom>
          <a:noFill/>
        </p:spPr>
        <p:txBody>
          <a:bodyPr wrap="square" rtlCol="0">
            <a:spAutoFit/>
          </a:bodyPr>
          <a:lstStyle/>
          <a:p>
            <a:r>
              <a:rPr lang="ru-RU" dirty="0"/>
              <a:t>Михаил Шолохов</a:t>
            </a:r>
          </a:p>
        </p:txBody>
      </p:sp>
    </p:spTree>
    <p:extLst>
      <p:ext uri="{BB962C8B-B14F-4D97-AF65-F5344CB8AC3E}">
        <p14:creationId xmlns:p14="http://schemas.microsoft.com/office/powerpoint/2010/main" val="13258071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37440"/>
            <a:ext cx="10396882" cy="1925956"/>
          </a:xfrm>
        </p:spPr>
        <p:txBody>
          <a:bodyPr>
            <a:normAutofit/>
          </a:bodyPr>
          <a:lstStyle/>
          <a:p>
            <a:r>
              <a:rPr lang="ru-RU" dirty="0" smtClean="0"/>
              <a:t>«</a:t>
            </a:r>
            <a:r>
              <a:rPr lang="ru-RU" dirty="0"/>
              <a:t>Повесть </a:t>
            </a:r>
            <a:r>
              <a:rPr lang="ru-RU" dirty="0" smtClean="0"/>
              <a:t/>
            </a:r>
            <a:br>
              <a:rPr lang="ru-RU" dirty="0" smtClean="0"/>
            </a:br>
            <a:r>
              <a:rPr lang="ru-RU" dirty="0" smtClean="0"/>
              <a:t>о </a:t>
            </a:r>
            <a:r>
              <a:rPr lang="ru-RU" dirty="0"/>
              <a:t>настоящем человеке</a:t>
            </a:r>
            <a:r>
              <a:rPr lang="ru-RU" dirty="0" smtClean="0"/>
              <a:t>» </a:t>
            </a:r>
            <a:endParaRPr lang="ru-RU" dirty="0"/>
          </a:p>
        </p:txBody>
      </p:sp>
      <p:sp>
        <p:nvSpPr>
          <p:cNvPr id="3" name="Объект 2"/>
          <p:cNvSpPr>
            <a:spLocks noGrp="1"/>
          </p:cNvSpPr>
          <p:nvPr>
            <p:ph sz="quarter" idx="13"/>
          </p:nvPr>
        </p:nvSpPr>
        <p:spPr>
          <a:xfrm>
            <a:off x="167639" y="2063396"/>
            <a:ext cx="5606875" cy="3311189"/>
          </a:xfrm>
        </p:spPr>
        <p:txBody>
          <a:bodyPr>
            <a:normAutofit fontScale="70000" lnSpcReduction="20000"/>
          </a:bodyPr>
          <a:lstStyle/>
          <a:p>
            <a:pPr marL="0" indent="0">
              <a:buNone/>
            </a:pPr>
            <a:r>
              <a:rPr lang="ru-RU" dirty="0" smtClean="0">
                <a:latin typeface="Times New Roman" panose="02020603050405020304" pitchFamily="18" charset="0"/>
                <a:cs typeface="Times New Roman" panose="02020603050405020304" pitchFamily="18" charset="0"/>
              </a:rPr>
              <a:t>Некогда </a:t>
            </a:r>
            <a:r>
              <a:rPr lang="ru-RU" dirty="0">
                <a:latin typeface="Times New Roman" panose="02020603050405020304" pitchFamily="18" charset="0"/>
                <a:cs typeface="Times New Roman" panose="02020603050405020304" pitchFamily="18" charset="0"/>
              </a:rPr>
              <a:t>одна из самых известных книг о войне, знакомая каждому школьнику, в последнее время пылится на полках опустевших библиотек. С магазинных прилавков ее вытеснили красочные издания историй о вампирах да волшебниках. Современные дети о ней слышали, да мало кто читал. Причина в том, что повесть в первую очередь советская, о советском человеке, о советском героизме – для советского читателя. Кто-то назовет ее пропагандистской, однако же она просто отражает реалии своего времени, те настроения минувших лет. Прочесть ее, безусловно, стоит, поскольку в основу сюжета легла реальная история летчика А. Маресьева</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r="49164"/>
          <a:stretch/>
        </p:blipFill>
        <p:spPr>
          <a:xfrm>
            <a:off x="6529741" y="1721773"/>
            <a:ext cx="3132424" cy="3852000"/>
          </a:xfrm>
        </p:spPr>
      </p:pic>
      <p:sp>
        <p:nvSpPr>
          <p:cNvPr id="6" name="TextBox 5"/>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pic>
        <p:nvPicPr>
          <p:cNvPr id="7" name="Объект 4"/>
          <p:cNvPicPr>
            <a:picLocks noChangeAspect="1"/>
          </p:cNvPicPr>
          <p:nvPr/>
        </p:nvPicPr>
        <p:blipFill rotWithShape="1">
          <a:blip r:embed="rId2">
            <a:extLst>
              <a:ext uri="{28A0092B-C50C-407E-A947-70E740481C1C}">
                <a14:useLocalDpi xmlns:a14="http://schemas.microsoft.com/office/drawing/2010/main" val="0"/>
              </a:ext>
            </a:extLst>
          </a:blip>
          <a:srcRect l="49473"/>
          <a:stretch/>
        </p:blipFill>
        <p:spPr>
          <a:xfrm>
            <a:off x="9662165" y="0"/>
            <a:ext cx="2327747" cy="2880000"/>
          </a:xfrm>
          <a:prstGeom prst="rect">
            <a:avLst/>
          </a:prstGeom>
        </p:spPr>
      </p:pic>
      <p:sp>
        <p:nvSpPr>
          <p:cNvPr id="9" name="TextBox 8"/>
          <p:cNvSpPr txBox="1"/>
          <p:nvPr/>
        </p:nvSpPr>
        <p:spPr>
          <a:xfrm>
            <a:off x="10050811" y="2880000"/>
            <a:ext cx="1939101" cy="369332"/>
          </a:xfrm>
          <a:prstGeom prst="rect">
            <a:avLst/>
          </a:prstGeom>
          <a:noFill/>
        </p:spPr>
        <p:txBody>
          <a:bodyPr wrap="square" rtlCol="0">
            <a:spAutoFit/>
          </a:bodyPr>
          <a:lstStyle/>
          <a:p>
            <a:r>
              <a:rPr lang="ru-RU"/>
              <a:t>Борис Полевой</a:t>
            </a:r>
          </a:p>
        </p:txBody>
      </p:sp>
    </p:spTree>
    <p:extLst>
      <p:ext uri="{BB962C8B-B14F-4D97-AF65-F5344CB8AC3E}">
        <p14:creationId xmlns:p14="http://schemas.microsoft.com/office/powerpoint/2010/main" val="516289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1" y="106680"/>
            <a:ext cx="6979919" cy="1158140"/>
          </a:xfrm>
        </p:spPr>
        <p:txBody>
          <a:bodyPr>
            <a:normAutofit/>
          </a:bodyPr>
          <a:lstStyle/>
          <a:p>
            <a:r>
              <a:rPr lang="ru-RU" dirty="0"/>
              <a:t>«Дожить до рассвета</a:t>
            </a:r>
            <a:r>
              <a:rPr lang="ru-RU" dirty="0" smtClean="0"/>
              <a:t>»</a:t>
            </a:r>
            <a:endParaRPr lang="ru-RU" dirty="0"/>
          </a:p>
        </p:txBody>
      </p:sp>
      <p:sp>
        <p:nvSpPr>
          <p:cNvPr id="3" name="Объект 2"/>
          <p:cNvSpPr>
            <a:spLocks noGrp="1"/>
          </p:cNvSpPr>
          <p:nvPr>
            <p:ph sz="quarter" idx="13"/>
          </p:nvPr>
        </p:nvSpPr>
        <p:spPr>
          <a:xfrm>
            <a:off x="457200" y="2063396"/>
            <a:ext cx="5317314" cy="3311189"/>
          </a:xfrm>
        </p:spPr>
        <p:txBody>
          <a:bodyPr>
            <a:normAutofit/>
          </a:bodyPr>
          <a:lstStyle/>
          <a:p>
            <a:pPr marL="0" indent="0">
              <a:buNone/>
            </a:pPr>
            <a:r>
              <a:rPr lang="ru-RU" sz="1400" dirty="0" smtClean="0">
                <a:latin typeface="Times New Roman" panose="02020603050405020304" pitchFamily="18" charset="0"/>
                <a:cs typeface="Times New Roman" panose="02020603050405020304" pitchFamily="18" charset="0"/>
              </a:rPr>
              <a:t>Печальное </a:t>
            </a:r>
            <a:r>
              <a:rPr lang="ru-RU" sz="1400" dirty="0">
                <a:latin typeface="Times New Roman" panose="02020603050405020304" pitchFamily="18" charset="0"/>
                <a:cs typeface="Times New Roman" panose="02020603050405020304" pitchFamily="18" charset="0"/>
              </a:rPr>
              <a:t>произведение белорусского автора являет перед взором читателя всю глубину душевных переживаний одного человека. Да, он всего лишь маленькая шестеренка в гигантской машине войны, но его действия способны если и не остановить ее безжалостный механизм, то существенно замедлить. Герой выполняет опасное задание ценой собственной жизни, осознанно жертвуя собой во имя грядущей победы</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7" name="Объект 6"/>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l="49237"/>
          <a:stretch/>
        </p:blipFill>
        <p:spPr>
          <a:xfrm>
            <a:off x="9616445" y="0"/>
            <a:ext cx="2338627" cy="2880000"/>
          </a:xfrm>
        </p:spPr>
      </p:pic>
      <p:sp>
        <p:nvSpPr>
          <p:cNvPr id="8" name="TextBox 7"/>
          <p:cNvSpPr txBox="1"/>
          <p:nvPr/>
        </p:nvSpPr>
        <p:spPr>
          <a:xfrm>
            <a:off x="9939938" y="2880000"/>
            <a:ext cx="1691640" cy="369332"/>
          </a:xfrm>
          <a:prstGeom prst="rect">
            <a:avLst/>
          </a:prstGeom>
          <a:noFill/>
        </p:spPr>
        <p:txBody>
          <a:bodyPr wrap="square" rtlCol="0">
            <a:spAutoFit/>
          </a:bodyPr>
          <a:lstStyle/>
          <a:p>
            <a:r>
              <a:rPr lang="ru-RU" dirty="0"/>
              <a:t>Василь Быков</a:t>
            </a:r>
          </a:p>
        </p:txBody>
      </p:sp>
      <p:pic>
        <p:nvPicPr>
          <p:cNvPr id="9" name="Объект 6"/>
          <p:cNvPicPr>
            <a:picLocks noChangeAspect="1"/>
          </p:cNvPicPr>
          <p:nvPr/>
        </p:nvPicPr>
        <p:blipFill rotWithShape="1">
          <a:blip r:embed="rId2">
            <a:extLst>
              <a:ext uri="{28A0092B-C50C-407E-A947-70E740481C1C}">
                <a14:useLocalDpi xmlns:a14="http://schemas.microsoft.com/office/drawing/2010/main" val="0"/>
              </a:ext>
            </a:extLst>
          </a:blip>
          <a:srcRect r="49438"/>
          <a:stretch/>
        </p:blipFill>
        <p:spPr>
          <a:xfrm>
            <a:off x="6500941" y="1667156"/>
            <a:ext cx="3115503" cy="3852000"/>
          </a:xfrm>
          <a:prstGeom prst="rect">
            <a:avLst/>
          </a:prstGeom>
        </p:spPr>
      </p:pic>
      <p:sp>
        <p:nvSpPr>
          <p:cNvPr id="10" name="TextBox 9"/>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79393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4182" y="336735"/>
            <a:ext cx="8765058" cy="1158140"/>
          </a:xfrm>
        </p:spPr>
        <p:txBody>
          <a:bodyPr>
            <a:normAutofit fontScale="90000"/>
          </a:bodyPr>
          <a:lstStyle/>
          <a:p>
            <a:r>
              <a:rPr lang="ru-RU" dirty="0"/>
              <a:t>«Момент истины. </a:t>
            </a:r>
            <a:r>
              <a:rPr lang="ru-RU" dirty="0" smtClean="0"/>
              <a:t/>
            </a:r>
            <a:br>
              <a:rPr lang="ru-RU" dirty="0" smtClean="0"/>
            </a:br>
            <a:r>
              <a:rPr lang="ru-RU" dirty="0" smtClean="0"/>
              <a:t>В </a:t>
            </a:r>
            <a:r>
              <a:rPr lang="ru-RU" dirty="0"/>
              <a:t>августе сорок четвертого</a:t>
            </a:r>
            <a:r>
              <a:rPr lang="ru-RU" dirty="0" smtClean="0"/>
              <a:t>...»</a:t>
            </a:r>
            <a:endParaRPr lang="ru-RU" dirty="0"/>
          </a:p>
        </p:txBody>
      </p:sp>
      <p:sp>
        <p:nvSpPr>
          <p:cNvPr id="3" name="Объект 2"/>
          <p:cNvSpPr>
            <a:spLocks noGrp="1"/>
          </p:cNvSpPr>
          <p:nvPr>
            <p:ph sz="quarter" idx="13"/>
          </p:nvPr>
        </p:nvSpPr>
        <p:spPr>
          <a:xfrm>
            <a:off x="394182" y="1914762"/>
            <a:ext cx="5747537" cy="3311189"/>
          </a:xfrm>
        </p:spPr>
        <p:txBody>
          <a:bodyPr>
            <a:normAutofit fontScale="77500" lnSpcReduction="20000"/>
          </a:bodyPr>
          <a:lstStyle/>
          <a:p>
            <a:pPr marL="0" indent="0">
              <a:buNone/>
            </a:pPr>
            <a:r>
              <a:rPr lang="ru-RU" dirty="0" smtClean="0">
                <a:latin typeface="Times New Roman" panose="02020603050405020304" pitchFamily="18" charset="0"/>
                <a:cs typeface="Times New Roman" panose="02020603050405020304" pitchFamily="18" charset="0"/>
              </a:rPr>
              <a:t>Довольно </a:t>
            </a:r>
            <a:r>
              <a:rPr lang="ru-RU" dirty="0">
                <a:latin typeface="Times New Roman" panose="02020603050405020304" pitchFamily="18" charset="0"/>
                <a:cs typeface="Times New Roman" panose="02020603050405020304" pitchFamily="18" charset="0"/>
              </a:rPr>
              <a:t>известный роман переиздавался под разными названиями. Сюжет описывает события на территории Белорусской республики в конце лета 1944 года, сразу после освобождения тех земель войсками СССР. До конца войны осталось менее года, но об этом еще никто не знает, а потому бои кипят остервенело и разведка работает на полную мощь – как советская, так и немецкая. Свыше приходит приказ – любыми средствами остановить утечку военной информации к врагу. Группа агентов отправляется в чащу леса, чтобы найти засланных шпионов фюрера</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r="49463"/>
          <a:stretch/>
        </p:blipFill>
        <p:spPr>
          <a:xfrm>
            <a:off x="6532967" y="1732528"/>
            <a:ext cx="3113954" cy="3852000"/>
          </a:xfrm>
        </p:spPr>
      </p:pic>
      <p:sp>
        <p:nvSpPr>
          <p:cNvPr id="6" name="TextBox 5"/>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pic>
        <p:nvPicPr>
          <p:cNvPr id="7" name="Объект 4"/>
          <p:cNvPicPr>
            <a:picLocks noChangeAspect="1"/>
          </p:cNvPicPr>
          <p:nvPr/>
        </p:nvPicPr>
        <p:blipFill rotWithShape="1">
          <a:blip r:embed="rId2">
            <a:extLst>
              <a:ext uri="{28A0092B-C50C-407E-A947-70E740481C1C}">
                <a14:useLocalDpi xmlns:a14="http://schemas.microsoft.com/office/drawing/2010/main" val="0"/>
              </a:ext>
            </a:extLst>
          </a:blip>
          <a:srcRect l="48874"/>
          <a:stretch/>
        </p:blipFill>
        <p:spPr>
          <a:xfrm>
            <a:off x="9646921" y="0"/>
            <a:ext cx="2355355" cy="2880000"/>
          </a:xfrm>
          <a:prstGeom prst="rect">
            <a:avLst/>
          </a:prstGeom>
        </p:spPr>
      </p:pic>
      <p:sp>
        <p:nvSpPr>
          <p:cNvPr id="8" name="TextBox 7"/>
          <p:cNvSpPr txBox="1"/>
          <p:nvPr/>
        </p:nvSpPr>
        <p:spPr>
          <a:xfrm>
            <a:off x="9879718" y="2924026"/>
            <a:ext cx="1889759" cy="646331"/>
          </a:xfrm>
          <a:prstGeom prst="rect">
            <a:avLst/>
          </a:prstGeom>
          <a:noFill/>
        </p:spPr>
        <p:txBody>
          <a:bodyPr wrap="square" rtlCol="0">
            <a:spAutoFit/>
          </a:bodyPr>
          <a:lstStyle/>
          <a:p>
            <a:pPr algn="ctr"/>
            <a:r>
              <a:rPr lang="ru-RU" dirty="0"/>
              <a:t>Владимир Богомолов</a:t>
            </a:r>
          </a:p>
        </p:txBody>
      </p:sp>
    </p:spTree>
    <p:extLst>
      <p:ext uri="{BB962C8B-B14F-4D97-AF65-F5344CB8AC3E}">
        <p14:creationId xmlns:p14="http://schemas.microsoft.com/office/powerpoint/2010/main" val="33784868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1" y="92176"/>
            <a:ext cx="10396882" cy="1158140"/>
          </a:xfrm>
        </p:spPr>
        <p:txBody>
          <a:bodyPr>
            <a:normAutofit/>
          </a:bodyPr>
          <a:lstStyle/>
          <a:p>
            <a:r>
              <a:rPr lang="ru-RU" dirty="0"/>
              <a:t>«Они сражались за Родину</a:t>
            </a:r>
            <a:r>
              <a:rPr lang="ru-RU" dirty="0" smtClean="0"/>
              <a:t>» </a:t>
            </a:r>
            <a:endParaRPr lang="ru-RU" dirty="0"/>
          </a:p>
        </p:txBody>
      </p:sp>
      <p:sp>
        <p:nvSpPr>
          <p:cNvPr id="3" name="Объект 2"/>
          <p:cNvSpPr>
            <a:spLocks noGrp="1"/>
          </p:cNvSpPr>
          <p:nvPr>
            <p:ph sz="quarter" idx="13"/>
          </p:nvPr>
        </p:nvSpPr>
        <p:spPr>
          <a:xfrm>
            <a:off x="411156" y="1639800"/>
            <a:ext cx="5088714" cy="3311189"/>
          </a:xfrm>
        </p:spPr>
        <p:txBody>
          <a:bodyPr>
            <a:normAutofit fontScale="70000" lnSpcReduction="20000"/>
          </a:bodyPr>
          <a:lstStyle/>
          <a:p>
            <a:pPr marL="0" indent="0">
              <a:buNone/>
            </a:pPr>
            <a:r>
              <a:rPr lang="ru-RU" dirty="0" smtClean="0">
                <a:latin typeface="Times New Roman" panose="02020603050405020304" pitchFamily="18" charset="0"/>
                <a:cs typeface="Times New Roman" panose="02020603050405020304" pitchFamily="18" charset="0"/>
              </a:rPr>
              <a:t>Подобно </a:t>
            </a:r>
            <a:r>
              <a:rPr lang="ru-RU" dirty="0">
                <a:latin typeface="Times New Roman" panose="02020603050405020304" pitchFamily="18" charset="0"/>
                <a:cs typeface="Times New Roman" panose="02020603050405020304" pitchFamily="18" charset="0"/>
              </a:rPr>
              <a:t>Гоголю, Шолохов сжег продолжение своего романа. Однако и первой части достаточно, чтобы до глубины души проникнуться тяготами солдат пехоты. Измученные бесконечными сражениями и слишком частыми поражениями, герои сломлены и телом, и духом. Они глохнут из-за контузий, недоедают, не высыпаются, то и дело возвращаются думами к родному дому. Вот только и там не все хорошо: у многих солдат семейные неурядицы, усугубившиеся из-за войны. Некоторые уже и вовсе не верят в победу, но находят в себе силы вновь и вновь идти в атаку</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r="49463"/>
          <a:stretch/>
        </p:blipFill>
        <p:spPr>
          <a:xfrm>
            <a:off x="6487250" y="1639800"/>
            <a:ext cx="3113954" cy="3852000"/>
          </a:xfrm>
        </p:spPr>
      </p:pic>
      <p:sp>
        <p:nvSpPr>
          <p:cNvPr id="6" name="TextBox 5"/>
          <p:cNvSpPr txBox="1"/>
          <p:nvPr/>
        </p:nvSpPr>
        <p:spPr>
          <a:xfrm>
            <a:off x="9784479" y="2863538"/>
            <a:ext cx="1981200" cy="369332"/>
          </a:xfrm>
          <a:prstGeom prst="rect">
            <a:avLst/>
          </a:prstGeom>
          <a:noFill/>
        </p:spPr>
        <p:txBody>
          <a:bodyPr wrap="square" rtlCol="0">
            <a:spAutoFit/>
          </a:bodyPr>
          <a:lstStyle/>
          <a:p>
            <a:pPr algn="ctr"/>
            <a:r>
              <a:rPr lang="ru-RU" dirty="0"/>
              <a:t>Михаил Шолохов</a:t>
            </a:r>
          </a:p>
        </p:txBody>
      </p:sp>
      <p:pic>
        <p:nvPicPr>
          <p:cNvPr id="7" name="Объект 4"/>
          <p:cNvPicPr>
            <a:picLocks noChangeAspect="1"/>
          </p:cNvPicPr>
          <p:nvPr/>
        </p:nvPicPr>
        <p:blipFill rotWithShape="1">
          <a:blip r:embed="rId2">
            <a:extLst>
              <a:ext uri="{28A0092B-C50C-407E-A947-70E740481C1C}">
                <a14:useLocalDpi xmlns:a14="http://schemas.microsoft.com/office/drawing/2010/main" val="0"/>
              </a:ext>
            </a:extLst>
          </a:blip>
          <a:srcRect l="49039"/>
          <a:stretch/>
        </p:blipFill>
        <p:spPr>
          <a:xfrm>
            <a:off x="9601204" y="0"/>
            <a:ext cx="2347750" cy="2880000"/>
          </a:xfrm>
          <a:prstGeom prst="rect">
            <a:avLst/>
          </a:prstGeom>
        </p:spPr>
      </p:pic>
      <p:sp>
        <p:nvSpPr>
          <p:cNvPr id="8" name="TextBox 7"/>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34453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2695"/>
            <a:ext cx="10396882" cy="1158140"/>
          </a:xfrm>
        </p:spPr>
        <p:txBody>
          <a:bodyPr>
            <a:normAutofit/>
          </a:bodyPr>
          <a:lstStyle/>
          <a:p>
            <a:r>
              <a:rPr lang="ru-RU" dirty="0"/>
              <a:t>«Дорогой мой </a:t>
            </a:r>
            <a:r>
              <a:rPr lang="ru-RU" dirty="0" smtClean="0"/>
              <a:t>человек»</a:t>
            </a:r>
            <a:endParaRPr lang="ru-RU" dirty="0"/>
          </a:p>
        </p:txBody>
      </p:sp>
      <p:sp>
        <p:nvSpPr>
          <p:cNvPr id="3" name="Объект 2"/>
          <p:cNvSpPr>
            <a:spLocks noGrp="1"/>
          </p:cNvSpPr>
          <p:nvPr>
            <p:ph sz="quarter" idx="13"/>
          </p:nvPr>
        </p:nvSpPr>
        <p:spPr>
          <a:xfrm>
            <a:off x="0" y="1434531"/>
            <a:ext cx="6233161" cy="3311189"/>
          </a:xfrm>
        </p:spPr>
        <p:txBody>
          <a:bodyPr>
            <a:noAutofit/>
          </a:bodyPr>
          <a:lstStyle/>
          <a:p>
            <a:pPr marL="0" indent="0">
              <a:buNone/>
            </a:pPr>
            <a:r>
              <a:rPr lang="ru-RU" sz="1400" dirty="0" smtClean="0">
                <a:latin typeface="Times New Roman" panose="02020603050405020304" pitchFamily="18" charset="0"/>
                <a:cs typeface="Times New Roman" panose="02020603050405020304" pitchFamily="18" charset="0"/>
              </a:rPr>
              <a:t>Герман </a:t>
            </a:r>
            <a:r>
              <a:rPr lang="ru-RU" sz="1400" dirty="0">
                <a:latin typeface="Times New Roman" panose="02020603050405020304" pitchFamily="18" charset="0"/>
                <a:cs typeface="Times New Roman" panose="02020603050405020304" pitchFamily="18" charset="0"/>
              </a:rPr>
              <a:t>необычайно детально описывает судьбу своего главного героя. Владимир Устименко – человек с большой буквы, избравший профессию, крайне важную в мирное время и просто бесценную в военные годы. Володя – талантливый хирург, несущий непосильную ношу, сутками спасая израненных солдат. Да, такие как он не направляли горящие самолеты на склады нацистов. Медики не убивали врага, они спасали жизни наших ребят, внося посильную лепту в общее дело. Немаловажную роль занимает любовная линия с непревзойденной сценой, где Володя оперирует Варю. Измотанный бесконечными сменами, он не сразу понимает, что перед ним тяжело раненная возлюбленная. По мотивам трогательного романа был снят замечательный фильм с Алексеем Баталовым в роли Устименко</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r="49497"/>
          <a:stretch/>
        </p:blipFill>
        <p:spPr>
          <a:xfrm>
            <a:off x="6538718" y="1628862"/>
            <a:ext cx="3111877" cy="3852000"/>
          </a:xfrm>
        </p:spPr>
      </p:pic>
      <p:sp>
        <p:nvSpPr>
          <p:cNvPr id="6" name="TextBox 5"/>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pic>
        <p:nvPicPr>
          <p:cNvPr id="7" name="Объект 4"/>
          <p:cNvPicPr>
            <a:picLocks noChangeAspect="1"/>
          </p:cNvPicPr>
          <p:nvPr/>
        </p:nvPicPr>
        <p:blipFill rotWithShape="1">
          <a:blip r:embed="rId2">
            <a:extLst>
              <a:ext uri="{28A0092B-C50C-407E-A947-70E740481C1C}">
                <a14:useLocalDpi xmlns:a14="http://schemas.microsoft.com/office/drawing/2010/main" val="0"/>
              </a:ext>
            </a:extLst>
          </a:blip>
          <a:srcRect l="49180" t="-1" b="380"/>
          <a:stretch/>
        </p:blipFill>
        <p:spPr>
          <a:xfrm>
            <a:off x="9650595" y="0"/>
            <a:ext cx="2341250" cy="2869062"/>
          </a:xfrm>
          <a:prstGeom prst="rect">
            <a:avLst/>
          </a:prstGeom>
        </p:spPr>
      </p:pic>
    </p:spTree>
    <p:extLst>
      <p:ext uri="{BB962C8B-B14F-4D97-AF65-F5344CB8AC3E}">
        <p14:creationId xmlns:p14="http://schemas.microsoft.com/office/powerpoint/2010/main" val="23207302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39" y="361220"/>
            <a:ext cx="4221479" cy="1158140"/>
          </a:xfrm>
        </p:spPr>
        <p:txBody>
          <a:bodyPr/>
          <a:lstStyle/>
          <a:p>
            <a:r>
              <a:rPr lang="ru-RU" dirty="0"/>
              <a:t>«Щит и </a:t>
            </a:r>
            <a:r>
              <a:rPr lang="ru-RU" dirty="0" smtClean="0"/>
              <a:t>меч»</a:t>
            </a:r>
            <a:endParaRPr lang="ru-RU" dirty="0"/>
          </a:p>
        </p:txBody>
      </p:sp>
      <p:sp>
        <p:nvSpPr>
          <p:cNvPr id="3" name="Объект 2"/>
          <p:cNvSpPr>
            <a:spLocks noGrp="1"/>
          </p:cNvSpPr>
          <p:nvPr>
            <p:ph sz="quarter" idx="13"/>
          </p:nvPr>
        </p:nvSpPr>
        <p:spPr>
          <a:xfrm>
            <a:off x="289560" y="2148840"/>
            <a:ext cx="5484954" cy="3225745"/>
          </a:xfrm>
        </p:spPr>
        <p:txBody>
          <a:bodyPr>
            <a:normAutofit fontScale="70000" lnSpcReduction="20000"/>
          </a:bodyPr>
          <a:lstStyle/>
          <a:p>
            <a:pPr marL="0" indent="0">
              <a:buNone/>
            </a:pPr>
            <a:r>
              <a:rPr lang="ru-RU" dirty="0" smtClean="0">
                <a:latin typeface="Times New Roman" panose="02020603050405020304" pitchFamily="18" charset="0"/>
                <a:cs typeface="Times New Roman" panose="02020603050405020304" pitchFamily="18" charset="0"/>
              </a:rPr>
              <a:t>Роман </a:t>
            </a:r>
            <a:r>
              <a:rPr lang="ru-RU" dirty="0">
                <a:latin typeface="Times New Roman" panose="02020603050405020304" pitchFamily="18" charset="0"/>
                <a:cs typeface="Times New Roman" panose="02020603050405020304" pitchFamily="18" charset="0"/>
              </a:rPr>
              <a:t>о необычайно сложной жизни советского разведчика, вынужденного скрывать свою истинную биографию, притворяясь одним из немецких офицеров. Александр Белов выдает себя за </a:t>
            </a:r>
            <a:r>
              <a:rPr lang="ru-RU" dirty="0" err="1">
                <a:latin typeface="Times New Roman" panose="02020603050405020304" pitchFamily="18" charset="0"/>
                <a:cs typeface="Times New Roman" panose="02020603050405020304" pitchFamily="18" charset="0"/>
              </a:rPr>
              <a:t>Иогана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Вайса</a:t>
            </a:r>
            <a:r>
              <a:rPr lang="ru-RU" dirty="0">
                <a:latin typeface="Times New Roman" panose="02020603050405020304" pitchFamily="18" charset="0"/>
                <a:cs typeface="Times New Roman" panose="02020603050405020304" pitchFamily="18" charset="0"/>
              </a:rPr>
              <a:t>, чтобы внедриться в стан врага и получить доступ к ценным сведениям, способным склонить чашу весов на сторону СССР. Такая работа, разумеется, сказывается на характере и мировоззрениях главного героя. Мы видим, как из одухотворенного романтика Белов превращается в хладнокровный инструмент разведки. </a:t>
            </a: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r="48864"/>
          <a:stretch/>
        </p:blipFill>
        <p:spPr>
          <a:xfrm>
            <a:off x="6278232" y="1613330"/>
            <a:ext cx="3150895" cy="3852000"/>
          </a:xfrm>
        </p:spPr>
      </p:pic>
      <p:sp>
        <p:nvSpPr>
          <p:cNvPr id="6" name="TextBox 5"/>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pic>
        <p:nvPicPr>
          <p:cNvPr id="7" name="Объект 4"/>
          <p:cNvPicPr>
            <a:picLocks noChangeAspect="1"/>
          </p:cNvPicPr>
          <p:nvPr/>
        </p:nvPicPr>
        <p:blipFill rotWithShape="1">
          <a:blip r:embed="rId2">
            <a:extLst>
              <a:ext uri="{28A0092B-C50C-407E-A947-70E740481C1C}">
                <a14:useLocalDpi xmlns:a14="http://schemas.microsoft.com/office/drawing/2010/main" val="0"/>
              </a:ext>
            </a:extLst>
          </a:blip>
          <a:srcRect l="49210" t="-959" b="784"/>
          <a:stretch/>
        </p:blipFill>
        <p:spPr>
          <a:xfrm>
            <a:off x="9433560" y="0"/>
            <a:ext cx="2583356" cy="3185260"/>
          </a:xfrm>
          <a:prstGeom prst="rect">
            <a:avLst/>
          </a:prstGeom>
        </p:spPr>
      </p:pic>
    </p:spTree>
    <p:extLst>
      <p:ext uri="{BB962C8B-B14F-4D97-AF65-F5344CB8AC3E}">
        <p14:creationId xmlns:p14="http://schemas.microsoft.com/office/powerpoint/2010/main" val="9819939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9634"/>
            <a:ext cx="10396882" cy="1158140"/>
          </a:xfrm>
        </p:spPr>
        <p:txBody>
          <a:bodyPr>
            <a:normAutofit/>
          </a:bodyPr>
          <a:lstStyle/>
          <a:p>
            <a:r>
              <a:rPr lang="ru-RU" dirty="0"/>
              <a:t>«Семнадцать мгновений весны</a:t>
            </a:r>
            <a:r>
              <a:rPr lang="ru-RU" dirty="0" smtClean="0"/>
              <a:t>»</a:t>
            </a:r>
            <a:endParaRPr lang="ru-RU" dirty="0"/>
          </a:p>
        </p:txBody>
      </p:sp>
      <p:sp>
        <p:nvSpPr>
          <p:cNvPr id="3" name="Объект 2"/>
          <p:cNvSpPr>
            <a:spLocks noGrp="1"/>
          </p:cNvSpPr>
          <p:nvPr>
            <p:ph sz="quarter" idx="13"/>
          </p:nvPr>
        </p:nvSpPr>
        <p:spPr>
          <a:xfrm>
            <a:off x="167638" y="910056"/>
            <a:ext cx="6372298" cy="3311189"/>
          </a:xfrm>
        </p:spPr>
        <p:txBody>
          <a:bodyPr>
            <a:noAutofit/>
          </a:bodyPr>
          <a:lstStyle/>
          <a:p>
            <a:pPr marL="0" indent="0">
              <a:buNone/>
            </a:pPr>
            <a:r>
              <a:rPr lang="ru-RU" sz="1400" dirty="0" smtClean="0">
                <a:latin typeface="Times New Roman" panose="02020603050405020304" pitchFamily="18" charset="0"/>
                <a:cs typeface="Times New Roman" panose="02020603050405020304" pitchFamily="18" charset="0"/>
              </a:rPr>
              <a:t>Когда </a:t>
            </a:r>
            <a:r>
              <a:rPr lang="ru-RU" sz="1400" dirty="0">
                <a:latin typeface="Times New Roman" panose="02020603050405020304" pitchFamily="18" charset="0"/>
                <a:cs typeface="Times New Roman" panose="02020603050405020304" pitchFamily="18" charset="0"/>
              </a:rPr>
              <a:t>речь заходит о роли шпионов в военное время, сразу вспоминается великий фильм «Семнадцать мгновений весны» с Тихоновым в главной роли. Эпичный сериал был снят по мотивам романа Семенова, повествующего о разведчике Максиме Исаеве, работающем в Службе безопасности </a:t>
            </a:r>
            <a:r>
              <a:rPr lang="ru-RU" sz="1400" dirty="0" err="1">
                <a:latin typeface="Times New Roman" panose="02020603050405020304" pitchFamily="18" charset="0"/>
                <a:cs typeface="Times New Roman" panose="02020603050405020304" pitchFamily="18" charset="0"/>
              </a:rPr>
              <a:t>рейхсфюрера</a:t>
            </a:r>
            <a:r>
              <a:rPr lang="ru-RU" sz="1400" dirty="0">
                <a:latin typeface="Times New Roman" panose="02020603050405020304" pitchFamily="18" charset="0"/>
                <a:cs typeface="Times New Roman" panose="02020603050405020304" pitchFamily="18" charset="0"/>
              </a:rPr>
              <a:t> СС (где все считают его Штирлицем – истинным арийцем). Роман интересен тем, что описывает закулисные игры вышестоящих военных. Многие книги изображают всех немцев, как обезумевших садистов, жадных до наживы. Семенов же не побоялся пойти наперекор ожиданиям советских властей и показал, что среди немцев тоже были люди. Были ученые, мешавшие Гитлеру создать чудовищное оружие, хотя за это им грозили страшные пытки и даже смерть. Были интеллектуалы, спасавшие запретные шедевры искусства. Были священники, укрывавшие врагов Рейха в своих домах. И многие, многие другие чудесные люди, ценившие жизнь и мир</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r="49164"/>
          <a:stretch/>
        </p:blipFill>
        <p:spPr>
          <a:xfrm>
            <a:off x="6539936" y="1661160"/>
            <a:ext cx="3132424" cy="3852000"/>
          </a:xfrm>
        </p:spPr>
      </p:pic>
      <p:sp>
        <p:nvSpPr>
          <p:cNvPr id="6" name="TextBox 5"/>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pic>
        <p:nvPicPr>
          <p:cNvPr id="7" name="Объект 4"/>
          <p:cNvPicPr>
            <a:picLocks noChangeAspect="1"/>
          </p:cNvPicPr>
          <p:nvPr/>
        </p:nvPicPr>
        <p:blipFill rotWithShape="1">
          <a:blip r:embed="rId2">
            <a:extLst>
              <a:ext uri="{28A0092B-C50C-407E-A947-70E740481C1C}">
                <a14:useLocalDpi xmlns:a14="http://schemas.microsoft.com/office/drawing/2010/main" val="0"/>
              </a:ext>
            </a:extLst>
          </a:blip>
          <a:srcRect l="49039" b="-575"/>
          <a:stretch/>
        </p:blipFill>
        <p:spPr>
          <a:xfrm>
            <a:off x="9671196" y="9634"/>
            <a:ext cx="2334321" cy="2880000"/>
          </a:xfrm>
          <a:prstGeom prst="rect">
            <a:avLst/>
          </a:prstGeom>
        </p:spPr>
      </p:pic>
      <p:sp>
        <p:nvSpPr>
          <p:cNvPr id="8" name="TextBox 7"/>
          <p:cNvSpPr txBox="1"/>
          <p:nvPr/>
        </p:nvSpPr>
        <p:spPr>
          <a:xfrm>
            <a:off x="9833098" y="2889634"/>
            <a:ext cx="2011680" cy="369332"/>
          </a:xfrm>
          <a:prstGeom prst="rect">
            <a:avLst/>
          </a:prstGeom>
          <a:noFill/>
        </p:spPr>
        <p:txBody>
          <a:bodyPr wrap="square" rtlCol="0">
            <a:spAutoFit/>
          </a:bodyPr>
          <a:lstStyle/>
          <a:p>
            <a:r>
              <a:rPr lang="ru-RU" dirty="0" smtClean="0"/>
              <a:t>Юлиан Семенов</a:t>
            </a:r>
            <a:endParaRPr lang="ru-RU" dirty="0"/>
          </a:p>
        </p:txBody>
      </p:sp>
    </p:spTree>
    <p:extLst>
      <p:ext uri="{BB962C8B-B14F-4D97-AF65-F5344CB8AC3E}">
        <p14:creationId xmlns:p14="http://schemas.microsoft.com/office/powerpoint/2010/main" val="26410959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39" y="167640"/>
            <a:ext cx="10396882" cy="1151965"/>
          </a:xfrm>
        </p:spPr>
        <p:txBody>
          <a:bodyPr>
            <a:normAutofit/>
          </a:bodyPr>
          <a:lstStyle/>
          <a:p>
            <a:r>
              <a:rPr lang="ru-RU" dirty="0"/>
              <a:t>«Живые и мертвые</a:t>
            </a:r>
            <a:r>
              <a:rPr lang="ru-RU" dirty="0" smtClean="0"/>
              <a:t>»</a:t>
            </a:r>
            <a:endParaRPr lang="ru-RU" dirty="0"/>
          </a:p>
        </p:txBody>
      </p:sp>
      <p:sp>
        <p:nvSpPr>
          <p:cNvPr id="3" name="Объект 2"/>
          <p:cNvSpPr>
            <a:spLocks noGrp="1"/>
          </p:cNvSpPr>
          <p:nvPr>
            <p:ph sz="quarter" idx="13"/>
          </p:nvPr>
        </p:nvSpPr>
        <p:spPr>
          <a:xfrm>
            <a:off x="167639" y="1440917"/>
            <a:ext cx="5181601" cy="3933667"/>
          </a:xfrm>
        </p:spPr>
        <p:txBody>
          <a:bodyPr>
            <a:noAutofit/>
          </a:bodyPr>
          <a:lstStyle/>
          <a:p>
            <a:pPr marL="0" indent="0">
              <a:buNone/>
            </a:pPr>
            <a:r>
              <a:rPr lang="ru-RU" sz="1400" dirty="0">
                <a:latin typeface="Times New Roman" panose="02020603050405020304" pitchFamily="18" charset="0"/>
                <a:cs typeface="Times New Roman" panose="02020603050405020304" pitchFamily="18" charset="0"/>
              </a:rPr>
              <a:t>Симонов – настоящая легенда и литературный символ той войны. Пронзительное, неповторимое «Жди меня, и я вернусь…» поднимало народный дух на недосягаемую высоту. Такой дух невозможно убить. Вот что значит сила слова! Эпопея «Живые и мертвые» была дополнена еще двумя шедеврами: «Солдатами не рождаются» и «Последнее лето». Читатель видит войну глазами Синцова и </a:t>
            </a:r>
            <a:r>
              <a:rPr lang="ru-RU" sz="1400" dirty="0" err="1">
                <a:latin typeface="Times New Roman" panose="02020603050405020304" pitchFamily="18" charset="0"/>
                <a:cs typeface="Times New Roman" panose="02020603050405020304" pitchFamily="18" charset="0"/>
              </a:rPr>
              <a:t>Серпилина</a:t>
            </a:r>
            <a:r>
              <a:rPr lang="ru-RU" sz="1400" dirty="0">
                <a:latin typeface="Times New Roman" panose="02020603050405020304" pitchFamily="18" charset="0"/>
                <a:cs typeface="Times New Roman" panose="02020603050405020304" pitchFamily="18" charset="0"/>
              </a:rPr>
              <a:t> – главных героев произведения. Здесь и переломный момент всей войны – Сталинградское сражение и Белорусская операция. Две первые книги великолепно экранизированы</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48822"/>
          <a:stretch/>
        </p:blipFill>
        <p:spPr>
          <a:xfrm>
            <a:off x="9656025" y="46328"/>
            <a:ext cx="2357709" cy="2880000"/>
          </a:xfrm>
          <a:prstGeom prst="rect">
            <a:avLst/>
          </a:prstGeom>
        </p:spPr>
      </p:pic>
      <p:sp>
        <p:nvSpPr>
          <p:cNvPr id="5" name="TextBox 4"/>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0256520" y="2895848"/>
            <a:ext cx="1584960" cy="646331"/>
          </a:xfrm>
          <a:prstGeom prst="rect">
            <a:avLst/>
          </a:prstGeom>
          <a:noFill/>
        </p:spPr>
        <p:txBody>
          <a:bodyPr wrap="square" rtlCol="0">
            <a:spAutoFit/>
          </a:bodyPr>
          <a:lstStyle/>
          <a:p>
            <a:pPr algn="ctr"/>
            <a:r>
              <a:rPr lang="ru-RU" dirty="0"/>
              <a:t>Константин Симонов</a:t>
            </a:r>
          </a:p>
        </p:txBody>
      </p:sp>
      <p:pic>
        <p:nvPicPr>
          <p:cNvPr id="7" name="Рисунок 6"/>
          <p:cNvPicPr>
            <a:picLocks noChangeAspect="1"/>
          </p:cNvPicPr>
          <p:nvPr/>
        </p:nvPicPr>
        <p:blipFill rotWithShape="1">
          <a:blip r:embed="rId2">
            <a:extLst>
              <a:ext uri="{28A0092B-C50C-407E-A947-70E740481C1C}">
                <a14:useLocalDpi xmlns:a14="http://schemas.microsoft.com/office/drawing/2010/main" val="0"/>
              </a:ext>
            </a:extLst>
          </a:blip>
          <a:srcRect r="49240"/>
          <a:stretch/>
        </p:blipFill>
        <p:spPr>
          <a:xfrm>
            <a:off x="6528298" y="1705355"/>
            <a:ext cx="3127727" cy="3852000"/>
          </a:xfrm>
          <a:prstGeom prst="rect">
            <a:avLst/>
          </a:prstGeom>
        </p:spPr>
      </p:pic>
    </p:spTree>
    <p:extLst>
      <p:ext uri="{BB962C8B-B14F-4D97-AF65-F5344CB8AC3E}">
        <p14:creationId xmlns:p14="http://schemas.microsoft.com/office/powerpoint/2010/main" val="30771576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39" y="108188"/>
            <a:ext cx="10396882" cy="1158140"/>
          </a:xfrm>
        </p:spPr>
        <p:txBody>
          <a:bodyPr>
            <a:normAutofit/>
          </a:bodyPr>
          <a:lstStyle/>
          <a:p>
            <a:r>
              <a:rPr lang="ru-RU" dirty="0"/>
              <a:t>«Ночевала тучка золотая</a:t>
            </a:r>
            <a:r>
              <a:rPr lang="ru-RU" dirty="0" smtClean="0"/>
              <a:t>»</a:t>
            </a:r>
            <a:endParaRPr lang="ru-RU" dirty="0"/>
          </a:p>
        </p:txBody>
      </p:sp>
      <p:sp>
        <p:nvSpPr>
          <p:cNvPr id="3" name="Объект 2"/>
          <p:cNvSpPr>
            <a:spLocks noGrp="1"/>
          </p:cNvSpPr>
          <p:nvPr>
            <p:ph sz="quarter" idx="13"/>
          </p:nvPr>
        </p:nvSpPr>
        <p:spPr>
          <a:xfrm>
            <a:off x="335278" y="1649644"/>
            <a:ext cx="5926584" cy="3311189"/>
          </a:xfrm>
        </p:spPr>
        <p:txBody>
          <a:bodyPr>
            <a:noAutofit/>
          </a:bodyPr>
          <a:lstStyle/>
          <a:p>
            <a:pPr marL="0" indent="0">
              <a:buNone/>
            </a:pPr>
            <a:r>
              <a:rPr lang="ru-RU" sz="1400" dirty="0" smtClean="0">
                <a:latin typeface="Times New Roman" panose="02020603050405020304" pitchFamily="18" charset="0"/>
                <a:cs typeface="Times New Roman" panose="02020603050405020304" pitchFamily="18" charset="0"/>
              </a:rPr>
              <a:t>Обычно </a:t>
            </a:r>
            <a:r>
              <a:rPr lang="ru-RU" sz="1400" dirty="0">
                <a:latin typeface="Times New Roman" panose="02020603050405020304" pitchFamily="18" charset="0"/>
                <a:cs typeface="Times New Roman" panose="02020603050405020304" pitchFamily="18" charset="0"/>
              </a:rPr>
              <a:t>книги о войне содержат описания боевых действий, рассказывая о сложностях взрослых. Однако не стоит забывать о той категории населения, которая (в отличие от тех самых взрослых) никоим образом не несет ответственности за все военные ужасы. Речь о детях – сопутствующих жертвах, попавших под скрипучие колеса войны. Их родители гибнут, государство о них на время «забывает», решая более насущные вопросы. А эти мальчишки и девчонки рыщут по разрушенным улицам в поисках скудного пропитания. Их еще недавно ясные глаза смотрят на мир разочарованно, а сердца полны боли. Приставкин смело показал жизнь сирот, пострадавших не только от нацистов, но и от политики местной власти</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r="49763"/>
          <a:stretch/>
        </p:blipFill>
        <p:spPr>
          <a:xfrm>
            <a:off x="6515429" y="1678716"/>
            <a:ext cx="3095498" cy="3852000"/>
          </a:xfrm>
        </p:spPr>
      </p:pic>
      <p:sp>
        <p:nvSpPr>
          <p:cNvPr id="6" name="TextBox 5"/>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pic>
        <p:nvPicPr>
          <p:cNvPr id="8" name="Объект 4"/>
          <p:cNvPicPr>
            <a:picLocks noChangeAspect="1"/>
          </p:cNvPicPr>
          <p:nvPr/>
        </p:nvPicPr>
        <p:blipFill rotWithShape="1">
          <a:blip r:embed="rId2">
            <a:extLst>
              <a:ext uri="{28A0092B-C50C-407E-A947-70E740481C1C}">
                <a14:useLocalDpi xmlns:a14="http://schemas.microsoft.com/office/drawing/2010/main" val="0"/>
              </a:ext>
            </a:extLst>
          </a:blip>
          <a:srcRect l="49158" t="-530" r="-190" b="358"/>
          <a:stretch/>
        </p:blipFill>
        <p:spPr>
          <a:xfrm>
            <a:off x="9610927" y="0"/>
            <a:ext cx="2346960" cy="2880000"/>
          </a:xfrm>
          <a:prstGeom prst="rect">
            <a:avLst/>
          </a:prstGeom>
        </p:spPr>
      </p:pic>
      <p:sp>
        <p:nvSpPr>
          <p:cNvPr id="9" name="TextBox 8"/>
          <p:cNvSpPr txBox="1"/>
          <p:nvPr/>
        </p:nvSpPr>
        <p:spPr>
          <a:xfrm>
            <a:off x="9864494" y="2879640"/>
            <a:ext cx="2093393" cy="646331"/>
          </a:xfrm>
          <a:prstGeom prst="rect">
            <a:avLst/>
          </a:prstGeom>
          <a:noFill/>
        </p:spPr>
        <p:txBody>
          <a:bodyPr wrap="square" rtlCol="0">
            <a:spAutoFit/>
          </a:bodyPr>
          <a:lstStyle/>
          <a:p>
            <a:pPr algn="ctr"/>
            <a:r>
              <a:rPr lang="ru-RU" dirty="0" smtClean="0"/>
              <a:t>Анатолий Приставкин</a:t>
            </a:r>
            <a:endParaRPr lang="ru-RU" dirty="0"/>
          </a:p>
        </p:txBody>
      </p:sp>
    </p:spTree>
    <p:extLst>
      <p:ext uri="{BB962C8B-B14F-4D97-AF65-F5344CB8AC3E}">
        <p14:creationId xmlns:p14="http://schemas.microsoft.com/office/powerpoint/2010/main" val="26457039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39" y="10654"/>
            <a:ext cx="4069079" cy="1158140"/>
          </a:xfrm>
        </p:spPr>
        <p:txBody>
          <a:bodyPr/>
          <a:lstStyle/>
          <a:p>
            <a:r>
              <a:rPr lang="ru-RU" dirty="0"/>
              <a:t>«Сын </a:t>
            </a:r>
            <a:r>
              <a:rPr lang="ru-RU" dirty="0" smtClean="0"/>
              <a:t>полка»</a:t>
            </a:r>
            <a:endParaRPr lang="ru-RU" dirty="0"/>
          </a:p>
        </p:txBody>
      </p:sp>
      <p:sp>
        <p:nvSpPr>
          <p:cNvPr id="3" name="Объект 2"/>
          <p:cNvSpPr>
            <a:spLocks noGrp="1"/>
          </p:cNvSpPr>
          <p:nvPr>
            <p:ph sz="quarter" idx="13"/>
          </p:nvPr>
        </p:nvSpPr>
        <p:spPr>
          <a:xfrm>
            <a:off x="167639" y="1036324"/>
            <a:ext cx="6221878" cy="4216341"/>
          </a:xfrm>
        </p:spPr>
        <p:txBody>
          <a:bodyPr>
            <a:noAutofit/>
          </a:bodyPr>
          <a:lstStyle/>
          <a:p>
            <a:pPr marL="0" indent="0">
              <a:buNone/>
            </a:pPr>
            <a:r>
              <a:rPr lang="ru-RU" sz="1600" dirty="0" smtClean="0">
                <a:latin typeface="Times New Roman" panose="02020603050405020304" pitchFamily="18" charset="0"/>
                <a:cs typeface="Times New Roman" panose="02020603050405020304" pitchFamily="18" charset="0"/>
              </a:rPr>
              <a:t>И </a:t>
            </a:r>
            <a:r>
              <a:rPr lang="ru-RU" sz="1600" dirty="0">
                <a:latin typeface="Times New Roman" panose="02020603050405020304" pitchFamily="18" charset="0"/>
                <a:cs typeface="Times New Roman" panose="02020603050405020304" pitchFamily="18" charset="0"/>
              </a:rPr>
              <a:t>снова печальное произведение о детях на войне. Во времена работы полевым корреспондентом, Катаеву доводилось встречать необычных сирот, росших на попечении армии. Таким образом, к нему пришла идея создания книги о сыне полка – одиноком мальчугане, найденном в окопах советскими солдатами. Повесть о Ванечке Солнцеве заставляет давиться слезами от нахлынувших чувств. Солдаты действительно относятся к мальчику, как к родному сыну – кормят его, шьют одежду по росту. Особенно трогательна сцена прощания разведчиков с Иваном, когда они (будто отцы и братья) собирают мальчика в дальний путь, укладывая в его торбочку мыло, хлеб и погоны погибшего офицера</a:t>
            </a: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r="49463" b="2580"/>
          <a:stretch/>
        </p:blipFill>
        <p:spPr>
          <a:xfrm>
            <a:off x="6389517" y="1684925"/>
            <a:ext cx="3196443" cy="3852000"/>
          </a:xfrm>
        </p:spPr>
      </p:pic>
      <p:sp>
        <p:nvSpPr>
          <p:cNvPr id="6" name="TextBox 5"/>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pic>
        <p:nvPicPr>
          <p:cNvPr id="7" name="Объект 4"/>
          <p:cNvPicPr>
            <a:picLocks noChangeAspect="1"/>
          </p:cNvPicPr>
          <p:nvPr/>
        </p:nvPicPr>
        <p:blipFill rotWithShape="1">
          <a:blip r:embed="rId2">
            <a:extLst>
              <a:ext uri="{28A0092B-C50C-407E-A947-70E740481C1C}">
                <a14:useLocalDpi xmlns:a14="http://schemas.microsoft.com/office/drawing/2010/main" val="0"/>
              </a:ext>
            </a:extLst>
          </a:blip>
          <a:srcRect l="49568" b="523"/>
          <a:stretch/>
        </p:blipFill>
        <p:spPr>
          <a:xfrm>
            <a:off x="9585960" y="0"/>
            <a:ext cx="2335578" cy="2880000"/>
          </a:xfrm>
          <a:prstGeom prst="rect">
            <a:avLst/>
          </a:prstGeom>
        </p:spPr>
      </p:pic>
      <p:sp>
        <p:nvSpPr>
          <p:cNvPr id="8" name="TextBox 7"/>
          <p:cNvSpPr txBox="1"/>
          <p:nvPr/>
        </p:nvSpPr>
        <p:spPr>
          <a:xfrm>
            <a:off x="9915432" y="2880000"/>
            <a:ext cx="2006106" cy="369332"/>
          </a:xfrm>
          <a:prstGeom prst="rect">
            <a:avLst/>
          </a:prstGeom>
          <a:noFill/>
        </p:spPr>
        <p:txBody>
          <a:bodyPr wrap="square" rtlCol="0">
            <a:spAutoFit/>
          </a:bodyPr>
          <a:lstStyle/>
          <a:p>
            <a:r>
              <a:rPr lang="ru-RU" dirty="0" smtClean="0"/>
              <a:t>Валентин Катаев</a:t>
            </a:r>
            <a:endParaRPr lang="ru-RU" dirty="0"/>
          </a:p>
        </p:txBody>
      </p:sp>
    </p:spTree>
    <p:extLst>
      <p:ext uri="{BB962C8B-B14F-4D97-AF65-F5344CB8AC3E}">
        <p14:creationId xmlns:p14="http://schemas.microsoft.com/office/powerpoint/2010/main" val="37750449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39" y="102090"/>
            <a:ext cx="4892039" cy="1158140"/>
          </a:xfrm>
        </p:spPr>
        <p:txBody>
          <a:bodyPr/>
          <a:lstStyle/>
          <a:p>
            <a:r>
              <a:rPr lang="ru-RU" dirty="0"/>
              <a:t>«Стихи о </a:t>
            </a:r>
            <a:r>
              <a:rPr lang="ru-RU" dirty="0" smtClean="0"/>
              <a:t>войне»</a:t>
            </a:r>
            <a:endParaRPr lang="ru-RU" dirty="0"/>
          </a:p>
        </p:txBody>
      </p:sp>
      <p:sp>
        <p:nvSpPr>
          <p:cNvPr id="3" name="Объект 2"/>
          <p:cNvSpPr>
            <a:spLocks noGrp="1"/>
          </p:cNvSpPr>
          <p:nvPr>
            <p:ph sz="quarter" idx="13"/>
          </p:nvPr>
        </p:nvSpPr>
        <p:spPr>
          <a:xfrm>
            <a:off x="167639" y="1260230"/>
            <a:ext cx="5989321" cy="4378570"/>
          </a:xfrm>
        </p:spPr>
        <p:txBody>
          <a:bodyPr>
            <a:noAutofit/>
          </a:bodyPr>
          <a:lstStyle/>
          <a:p>
            <a:pPr marL="0" indent="0">
              <a:buNone/>
            </a:pPr>
            <a:r>
              <a:rPr lang="ru-RU" sz="1400" dirty="0" smtClean="0">
                <a:latin typeface="Times New Roman" panose="02020603050405020304" pitchFamily="18" charset="0"/>
                <a:cs typeface="Times New Roman" panose="02020603050405020304" pitchFamily="18" charset="0"/>
              </a:rPr>
              <a:t>Говоря </a:t>
            </a:r>
            <a:r>
              <a:rPr lang="ru-RU" sz="1400" dirty="0">
                <a:latin typeface="Times New Roman" panose="02020603050405020304" pitchFamily="18" charset="0"/>
                <a:cs typeface="Times New Roman" panose="02020603050405020304" pitchFamily="18" charset="0"/>
              </a:rPr>
              <a:t>о произведениях, от прочтения которых по телу пробегает дрожь, сложно обойти стороной военную поэзию Булата Окуджавы. Его исполненные боли стихи необычайно трогательны, они цепляют какую-то струнку в душе каждого человека, заставляя рыдать даже тех, кому посчастливилось не застать войны. С отеческой мудростью обращается автор к нам, пробудив в нас благородство духа, научив сопереживанию. Я помню, с каким трудом в школе мы читали наизусть «Ах война, что ты сделала, подлая…»: стоишь у доски, произнес строчку – а вот уже к горлу подкатил ком и ты стыдливо опускаешь глаза, чтобы одноклассники не засмеяли за чрезмерную чувственность. Но что это? Зашмыгали носы, зашуршали платки – весь класс рыдает! Спасибо Булату за эту невероятную способность смягчать сердца сквозь время и пространство</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l="49039" b="-1254"/>
          <a:stretch/>
        </p:blipFill>
        <p:spPr>
          <a:xfrm>
            <a:off x="9617600" y="51680"/>
            <a:ext cx="2463593" cy="3060000"/>
          </a:xfrm>
        </p:spPr>
      </p:pic>
      <p:sp>
        <p:nvSpPr>
          <p:cNvPr id="6" name="TextBox 5"/>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pic>
        <p:nvPicPr>
          <p:cNvPr id="7" name="Объект 4"/>
          <p:cNvPicPr>
            <a:picLocks noChangeAspect="1"/>
          </p:cNvPicPr>
          <p:nvPr/>
        </p:nvPicPr>
        <p:blipFill rotWithShape="1">
          <a:blip r:embed="rId2">
            <a:extLst>
              <a:ext uri="{28A0092B-C50C-407E-A947-70E740481C1C}">
                <a14:useLocalDpi xmlns:a14="http://schemas.microsoft.com/office/drawing/2010/main" val="0"/>
              </a:ext>
            </a:extLst>
          </a:blip>
          <a:srcRect r="49239" b="1422"/>
          <a:stretch/>
        </p:blipFill>
        <p:spPr>
          <a:xfrm>
            <a:off x="6444668" y="1786800"/>
            <a:ext cx="3172932" cy="3852000"/>
          </a:xfrm>
          <a:prstGeom prst="rect">
            <a:avLst/>
          </a:prstGeom>
        </p:spPr>
      </p:pic>
      <p:sp>
        <p:nvSpPr>
          <p:cNvPr id="8" name="TextBox 7"/>
          <p:cNvSpPr txBox="1"/>
          <p:nvPr/>
        </p:nvSpPr>
        <p:spPr>
          <a:xfrm>
            <a:off x="9800482" y="3111680"/>
            <a:ext cx="1828800" cy="369332"/>
          </a:xfrm>
          <a:prstGeom prst="rect">
            <a:avLst/>
          </a:prstGeom>
          <a:noFill/>
        </p:spPr>
        <p:txBody>
          <a:bodyPr wrap="square" rtlCol="0">
            <a:spAutoFit/>
          </a:bodyPr>
          <a:lstStyle/>
          <a:p>
            <a:pPr algn="ctr"/>
            <a:r>
              <a:rPr lang="ru-RU" dirty="0" smtClean="0"/>
              <a:t>Булат Окуджава</a:t>
            </a:r>
            <a:endParaRPr lang="ru-RU" dirty="0"/>
          </a:p>
        </p:txBody>
      </p:sp>
    </p:spTree>
    <p:extLst>
      <p:ext uri="{BB962C8B-B14F-4D97-AF65-F5344CB8AC3E}">
        <p14:creationId xmlns:p14="http://schemas.microsoft.com/office/powerpoint/2010/main" val="3403533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39" y="246275"/>
            <a:ext cx="7955279" cy="1151965"/>
          </a:xfrm>
        </p:spPr>
        <p:txBody>
          <a:bodyPr>
            <a:normAutofit/>
          </a:bodyPr>
          <a:lstStyle/>
          <a:p>
            <a:r>
              <a:rPr lang="ru-RU" dirty="0"/>
              <a:t>«В окопах Сталинграда</a:t>
            </a:r>
            <a:r>
              <a:rPr lang="ru-RU" dirty="0" smtClean="0"/>
              <a:t>» </a:t>
            </a:r>
            <a:endParaRPr lang="ru-RU" dirty="0"/>
          </a:p>
        </p:txBody>
      </p:sp>
      <p:sp>
        <p:nvSpPr>
          <p:cNvPr id="3" name="Объект 2"/>
          <p:cNvSpPr>
            <a:spLocks noGrp="1"/>
          </p:cNvSpPr>
          <p:nvPr>
            <p:ph sz="quarter" idx="13"/>
          </p:nvPr>
        </p:nvSpPr>
        <p:spPr>
          <a:xfrm>
            <a:off x="304801" y="1999041"/>
            <a:ext cx="4465320" cy="3311189"/>
          </a:xfrm>
        </p:spPr>
        <p:txBody>
          <a:bodyPr>
            <a:noAutofit/>
          </a:bodyPr>
          <a:lstStyle/>
          <a:p>
            <a:pPr marL="0" indent="0">
              <a:buNone/>
            </a:pPr>
            <a:r>
              <a:rPr lang="ru-RU" sz="1400" dirty="0" smtClean="0">
                <a:latin typeface="Times New Roman" panose="02020603050405020304" pitchFamily="18" charset="0"/>
                <a:cs typeface="Times New Roman" panose="02020603050405020304" pitchFamily="18" charset="0"/>
              </a:rPr>
              <a:t>Повесть </a:t>
            </a:r>
            <a:r>
              <a:rPr lang="ru-RU" sz="1400" dirty="0">
                <a:latin typeface="Times New Roman" panose="02020603050405020304" pitchFamily="18" charset="0"/>
                <a:cs typeface="Times New Roman" panose="02020603050405020304" pitchFamily="18" charset="0"/>
              </a:rPr>
              <a:t>впервые была издана журналом «Знамя» в 1946 году. Отмечена Сталинской премией. Документальная история о переломной, героической Сталинградской битве, в которой участвовал сам автор. Книга, ставшая классической, по которой можно и нужно изучать правдивую историю войны</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49486"/>
          <a:stretch/>
        </p:blipFill>
        <p:spPr>
          <a:xfrm>
            <a:off x="9630683" y="0"/>
            <a:ext cx="2327143" cy="2880000"/>
          </a:xfrm>
          <a:prstGeom prst="rect">
            <a:avLst/>
          </a:prstGeom>
        </p:spPr>
      </p:pic>
      <p:sp>
        <p:nvSpPr>
          <p:cNvPr id="5" name="TextBox 4"/>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9834134" y="2880000"/>
            <a:ext cx="1920240" cy="369332"/>
          </a:xfrm>
          <a:prstGeom prst="rect">
            <a:avLst/>
          </a:prstGeom>
          <a:noFill/>
        </p:spPr>
        <p:txBody>
          <a:bodyPr wrap="square" rtlCol="0">
            <a:spAutoFit/>
          </a:bodyPr>
          <a:lstStyle/>
          <a:p>
            <a:r>
              <a:rPr lang="ru-RU" dirty="0"/>
              <a:t>Виктор Некрасов</a:t>
            </a:r>
          </a:p>
        </p:txBody>
      </p:sp>
      <p:pic>
        <p:nvPicPr>
          <p:cNvPr id="7" name="Рисунок 6"/>
          <p:cNvPicPr>
            <a:picLocks noChangeAspect="1"/>
          </p:cNvPicPr>
          <p:nvPr/>
        </p:nvPicPr>
        <p:blipFill rotWithShape="1">
          <a:blip r:embed="rId2">
            <a:extLst>
              <a:ext uri="{28A0092B-C50C-407E-A947-70E740481C1C}">
                <a14:useLocalDpi xmlns:a14="http://schemas.microsoft.com/office/drawing/2010/main" val="0"/>
              </a:ext>
            </a:extLst>
          </a:blip>
          <a:srcRect r="49388"/>
          <a:stretch/>
        </p:blipFill>
        <p:spPr>
          <a:xfrm>
            <a:off x="6512085" y="1721773"/>
            <a:ext cx="3118597" cy="3852000"/>
          </a:xfrm>
          <a:prstGeom prst="rect">
            <a:avLst/>
          </a:prstGeom>
        </p:spPr>
      </p:pic>
    </p:spTree>
    <p:extLst>
      <p:ext uri="{BB962C8B-B14F-4D97-AF65-F5344CB8AC3E}">
        <p14:creationId xmlns:p14="http://schemas.microsoft.com/office/powerpoint/2010/main" val="31396314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39" y="150783"/>
            <a:ext cx="4770119" cy="1151965"/>
          </a:xfrm>
        </p:spPr>
        <p:txBody>
          <a:bodyPr/>
          <a:lstStyle/>
          <a:p>
            <a:r>
              <a:rPr lang="ru-RU" dirty="0"/>
              <a:t>«Горячий снег</a:t>
            </a:r>
            <a:r>
              <a:rPr lang="ru-RU" dirty="0" smtClean="0"/>
              <a:t>»</a:t>
            </a:r>
            <a:endParaRPr lang="ru-RU" dirty="0"/>
          </a:p>
        </p:txBody>
      </p:sp>
      <p:sp>
        <p:nvSpPr>
          <p:cNvPr id="3" name="Объект 2"/>
          <p:cNvSpPr>
            <a:spLocks noGrp="1"/>
          </p:cNvSpPr>
          <p:nvPr>
            <p:ph sz="quarter" idx="13"/>
          </p:nvPr>
        </p:nvSpPr>
        <p:spPr>
          <a:xfrm>
            <a:off x="167639" y="1508760"/>
            <a:ext cx="6041394" cy="3865825"/>
          </a:xfrm>
        </p:spPr>
        <p:txBody>
          <a:bodyPr>
            <a:normAutofit fontScale="85000" lnSpcReduction="10000"/>
          </a:bodyPr>
          <a:lstStyle/>
          <a:p>
            <a:pPr marL="0" indent="0">
              <a:buNone/>
            </a:pPr>
            <a:r>
              <a:rPr lang="ru-RU" dirty="0" smtClean="0">
                <a:latin typeface="Times New Roman" panose="02020603050405020304" pitchFamily="18" charset="0"/>
                <a:cs typeface="Times New Roman" panose="02020603050405020304" pitchFamily="18" charset="0"/>
              </a:rPr>
              <a:t>Честный </a:t>
            </a:r>
            <a:r>
              <a:rPr lang="ru-RU" dirty="0">
                <a:latin typeface="Times New Roman" panose="02020603050405020304" pitchFamily="18" charset="0"/>
                <a:cs typeface="Times New Roman" panose="02020603050405020304" pitchFamily="18" charset="0"/>
              </a:rPr>
              <a:t>рассказ о битве на Сталинградском фронте, написанный ее участником. Читатель знакомится с событиями первого боя лейтенанта Юрия Бондарева – свидетеля, а затем классика прозы о войне. Артиллерийский расчет преграждает путь вражеским танкам под Сталинградом. Ребята стоят насмерть. От них зависит исход не только самой кровавой битвы, но в итоге и всей войны. Им не занимать героизма, силы духа, уверенности в своей правоте. Но разве смертникам запрещается мечтать о любви, надеяться, верить</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49221"/>
          <a:stretch/>
        </p:blipFill>
        <p:spPr>
          <a:xfrm>
            <a:off x="9601199" y="42763"/>
            <a:ext cx="2339367" cy="2880000"/>
          </a:xfrm>
          <a:prstGeom prst="rect">
            <a:avLst/>
          </a:prstGeom>
        </p:spPr>
      </p:pic>
      <p:sp>
        <p:nvSpPr>
          <p:cNvPr id="5" name="TextBox 4"/>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9868853" y="2922763"/>
            <a:ext cx="2323147" cy="369332"/>
          </a:xfrm>
          <a:prstGeom prst="rect">
            <a:avLst/>
          </a:prstGeom>
          <a:noFill/>
        </p:spPr>
        <p:txBody>
          <a:bodyPr wrap="square" rtlCol="0">
            <a:spAutoFit/>
          </a:bodyPr>
          <a:lstStyle/>
          <a:p>
            <a:r>
              <a:rPr lang="ru-RU" dirty="0"/>
              <a:t>Юрий Бондарев</a:t>
            </a:r>
          </a:p>
        </p:txBody>
      </p:sp>
      <p:pic>
        <p:nvPicPr>
          <p:cNvPr id="7" name="Рисунок 6"/>
          <p:cNvPicPr>
            <a:picLocks noChangeAspect="1"/>
          </p:cNvPicPr>
          <p:nvPr/>
        </p:nvPicPr>
        <p:blipFill rotWithShape="1">
          <a:blip r:embed="rId2">
            <a:extLst>
              <a:ext uri="{28A0092B-C50C-407E-A947-70E740481C1C}">
                <a14:useLocalDpi xmlns:a14="http://schemas.microsoft.com/office/drawing/2010/main" val="0"/>
              </a:ext>
            </a:extLst>
          </a:blip>
          <a:srcRect r="49029"/>
          <a:stretch/>
        </p:blipFill>
        <p:spPr>
          <a:xfrm>
            <a:off x="6460467" y="1721773"/>
            <a:ext cx="3140732" cy="3852000"/>
          </a:xfrm>
          <a:prstGeom prst="rect">
            <a:avLst/>
          </a:prstGeom>
        </p:spPr>
      </p:pic>
    </p:spTree>
    <p:extLst>
      <p:ext uri="{BB962C8B-B14F-4D97-AF65-F5344CB8AC3E}">
        <p14:creationId xmlns:p14="http://schemas.microsoft.com/office/powerpoint/2010/main" val="10327587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39" y="51189"/>
            <a:ext cx="6462270" cy="1151965"/>
          </a:xfrm>
        </p:spPr>
        <p:txBody>
          <a:bodyPr>
            <a:normAutofit/>
          </a:bodyPr>
          <a:lstStyle/>
          <a:p>
            <a:r>
              <a:rPr lang="ru-RU" dirty="0"/>
              <a:t>«А зори здесь тихие</a:t>
            </a:r>
            <a:r>
              <a:rPr lang="ru-RU" dirty="0" smtClean="0"/>
              <a:t>»</a:t>
            </a:r>
            <a:endParaRPr lang="ru-RU" dirty="0"/>
          </a:p>
        </p:txBody>
      </p:sp>
      <p:sp>
        <p:nvSpPr>
          <p:cNvPr id="3" name="Объект 2"/>
          <p:cNvSpPr>
            <a:spLocks noGrp="1"/>
          </p:cNvSpPr>
          <p:nvPr>
            <p:ph sz="quarter" idx="13"/>
          </p:nvPr>
        </p:nvSpPr>
        <p:spPr>
          <a:xfrm>
            <a:off x="167639" y="1115437"/>
            <a:ext cx="5806441" cy="4460186"/>
          </a:xfrm>
        </p:spPr>
        <p:txBody>
          <a:bodyPr>
            <a:noAutofit/>
          </a:bodyPr>
          <a:lstStyle/>
          <a:p>
            <a:pPr marL="0" indent="0">
              <a:buNone/>
            </a:pPr>
            <a:r>
              <a:rPr lang="ru-RU" sz="1400" dirty="0" smtClean="0">
                <a:latin typeface="Times New Roman" panose="02020603050405020304" pitchFamily="18" charset="0"/>
                <a:cs typeface="Times New Roman" panose="02020603050405020304" pitchFamily="18" charset="0"/>
              </a:rPr>
              <a:t>Многим </a:t>
            </a:r>
            <a:r>
              <a:rPr lang="ru-RU" sz="1400" dirty="0">
                <a:latin typeface="Times New Roman" panose="02020603050405020304" pitchFamily="18" charset="0"/>
                <a:cs typeface="Times New Roman" panose="02020603050405020304" pitchFamily="18" charset="0"/>
              </a:rPr>
              <a:t>известен этот роман по великолепной, неповторимой экранизации, которую с удовольствием и каждый раз со слезами пересматривает вот уже не одно поколение. Баллада, легенда о юных зенитчицах была опубликована журналом «Юность» в 1960 году. Девичья бригада во главе со старшиной противостоит в неравной схватке вражеским диверсантам. В событиях 1942 года погибают все, кроме командира. Это тонкое психологическое произведение, в котором показано мастерски как любовь, красота и смерть не просто ходят рядом, а пересекаются друг с другом. Борис Васильев – классик русской литературы. Его знаменитые произведения: «Завтра была война», «В списках не значился» (упомянутый выше), «Не стреляйте в белых лебедей» и другие пополнили золотой фонд </a:t>
            </a:r>
            <a:r>
              <a:rPr lang="ru-RU" sz="1400" dirty="0" smtClean="0">
                <a:latin typeface="Times New Roman" panose="02020603050405020304" pitchFamily="18" charset="0"/>
                <a:cs typeface="Times New Roman" panose="02020603050405020304" pitchFamily="18" charset="0"/>
              </a:rPr>
              <a:t>литературы</a:t>
            </a:r>
            <a:endParaRPr lang="ru-RU" sz="1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r="49799"/>
          <a:stretch/>
        </p:blipFill>
        <p:spPr>
          <a:xfrm>
            <a:off x="6629906" y="1736050"/>
            <a:ext cx="3093213" cy="3852000"/>
          </a:xfrm>
          <a:prstGeom prst="rect">
            <a:avLst/>
          </a:prstGeom>
        </p:spPr>
      </p:pic>
      <p:sp>
        <p:nvSpPr>
          <p:cNvPr id="5" name="TextBox 4"/>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9860280" y="2865724"/>
            <a:ext cx="1853707" cy="369332"/>
          </a:xfrm>
          <a:prstGeom prst="rect">
            <a:avLst/>
          </a:prstGeom>
          <a:noFill/>
        </p:spPr>
        <p:txBody>
          <a:bodyPr wrap="square" rtlCol="0">
            <a:spAutoFit/>
          </a:bodyPr>
          <a:lstStyle/>
          <a:p>
            <a:pPr algn="ctr"/>
            <a:r>
              <a:rPr lang="ru-RU" dirty="0"/>
              <a:t>Борис Васильев</a:t>
            </a:r>
          </a:p>
        </p:txBody>
      </p:sp>
      <p:pic>
        <p:nvPicPr>
          <p:cNvPr id="7" name="Рисунок 6"/>
          <p:cNvPicPr>
            <a:picLocks noChangeAspect="1"/>
          </p:cNvPicPr>
          <p:nvPr/>
        </p:nvPicPr>
        <p:blipFill rotWithShape="1">
          <a:blip r:embed="rId4">
            <a:extLst>
              <a:ext uri="{28A0092B-C50C-407E-A947-70E740481C1C}">
                <a14:useLocalDpi xmlns:a14="http://schemas.microsoft.com/office/drawing/2010/main" val="0"/>
              </a:ext>
            </a:extLst>
          </a:blip>
          <a:srcRect l="49242" b="547"/>
          <a:stretch/>
        </p:blipFill>
        <p:spPr>
          <a:xfrm>
            <a:off x="9723119" y="1"/>
            <a:ext cx="2351244" cy="2880000"/>
          </a:xfrm>
          <a:prstGeom prst="rect">
            <a:avLst/>
          </a:prstGeom>
        </p:spPr>
      </p:pic>
    </p:spTree>
    <p:extLst>
      <p:ext uri="{BB962C8B-B14F-4D97-AF65-F5344CB8AC3E}">
        <p14:creationId xmlns:p14="http://schemas.microsoft.com/office/powerpoint/2010/main" val="41055199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39" y="35016"/>
            <a:ext cx="10396882" cy="2207743"/>
          </a:xfrm>
        </p:spPr>
        <p:txBody>
          <a:bodyPr>
            <a:normAutofit/>
          </a:bodyPr>
          <a:lstStyle/>
          <a:p>
            <a:r>
              <a:rPr lang="ru-RU" dirty="0" smtClean="0"/>
              <a:t>«Н</a:t>
            </a:r>
            <a:r>
              <a:rPr lang="ru-RU" dirty="0" smtClean="0">
                <a:solidFill>
                  <a:srgbClr val="B80E0F"/>
                </a:solidFill>
              </a:rPr>
              <a:t>а</a:t>
            </a:r>
            <a:r>
              <a:rPr lang="ru-RU" dirty="0" smtClean="0"/>
              <a:t>веки — </a:t>
            </a:r>
            <a:br>
              <a:rPr lang="ru-RU" dirty="0" smtClean="0"/>
            </a:br>
            <a:r>
              <a:rPr lang="ru-RU" dirty="0" smtClean="0"/>
              <a:t>девятнадцатилетние» </a:t>
            </a:r>
            <a:endParaRPr lang="ru-RU" dirty="0"/>
          </a:p>
        </p:txBody>
      </p:sp>
      <p:sp>
        <p:nvSpPr>
          <p:cNvPr id="3" name="Объект 2"/>
          <p:cNvSpPr>
            <a:spLocks noGrp="1"/>
          </p:cNvSpPr>
          <p:nvPr>
            <p:ph sz="quarter" idx="13"/>
          </p:nvPr>
        </p:nvSpPr>
        <p:spPr>
          <a:xfrm>
            <a:off x="252385" y="1951125"/>
            <a:ext cx="5974593" cy="3385446"/>
          </a:xfrm>
        </p:spPr>
        <p:txBody>
          <a:bodyPr>
            <a:normAutofit/>
          </a:bodyPr>
          <a:lstStyle/>
          <a:p>
            <a:pPr marL="0" indent="0">
              <a:buNone/>
            </a:pPr>
            <a:r>
              <a:rPr lang="ru-RU" sz="1400" dirty="0" smtClean="0">
                <a:latin typeface="Times New Roman" panose="02020603050405020304" pitchFamily="18" charset="0"/>
                <a:cs typeface="Times New Roman" panose="02020603050405020304" pitchFamily="18" charset="0"/>
              </a:rPr>
              <a:t>Этот </a:t>
            </a:r>
            <a:r>
              <a:rPr lang="ru-RU" sz="1400" dirty="0">
                <a:latin typeface="Times New Roman" panose="02020603050405020304" pitchFamily="18" charset="0"/>
                <a:cs typeface="Times New Roman" panose="02020603050405020304" pitchFamily="18" charset="0"/>
              </a:rPr>
              <a:t>роман о тех ребятах, которые остались на той войне навеки девятнадцатилетними. Из ста парней, уходивших на фронт в этом возрасте, назад возвращались только трое. Кто думал, что вчерашние юные школьники проявят такой героизм, подвиг, бесстрашие и любовь к своей отчизне, пожертвовав ради нее самым дорогим? Книга богато иллюстрирована черно-белыми фотографиями молодых военных, которые не вернулись с войны. С ними лично автор не знаком. Эти фото он находил у военных корреспондентов. Эти фото – единственное, что от этих героев осталось</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r="49242"/>
          <a:stretch/>
        </p:blipFill>
        <p:spPr>
          <a:xfrm>
            <a:off x="6361664" y="1717848"/>
            <a:ext cx="3127576" cy="3852000"/>
          </a:xfrm>
          <a:prstGeom prst="rect">
            <a:avLst/>
          </a:prstGeom>
        </p:spPr>
      </p:pic>
      <p:sp>
        <p:nvSpPr>
          <p:cNvPr id="5" name="TextBox 4"/>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l="49669"/>
          <a:stretch/>
        </p:blipFill>
        <p:spPr>
          <a:xfrm>
            <a:off x="9573316" y="35016"/>
            <a:ext cx="2318714" cy="2880000"/>
          </a:xfrm>
          <a:prstGeom prst="rect">
            <a:avLst/>
          </a:prstGeom>
        </p:spPr>
      </p:pic>
      <p:sp>
        <p:nvSpPr>
          <p:cNvPr id="7" name="TextBox 6"/>
          <p:cNvSpPr txBox="1"/>
          <p:nvPr/>
        </p:nvSpPr>
        <p:spPr>
          <a:xfrm>
            <a:off x="9758611" y="2976266"/>
            <a:ext cx="1948124" cy="646331"/>
          </a:xfrm>
          <a:prstGeom prst="rect">
            <a:avLst/>
          </a:prstGeom>
          <a:noFill/>
        </p:spPr>
        <p:txBody>
          <a:bodyPr wrap="square" rtlCol="0">
            <a:spAutoFit/>
          </a:bodyPr>
          <a:lstStyle/>
          <a:p>
            <a:pPr algn="ctr"/>
            <a:r>
              <a:rPr lang="ru-RU" dirty="0"/>
              <a:t>Григорий Бакланов</a:t>
            </a:r>
          </a:p>
        </p:txBody>
      </p:sp>
    </p:spTree>
    <p:extLst>
      <p:ext uri="{BB962C8B-B14F-4D97-AF65-F5344CB8AC3E}">
        <p14:creationId xmlns:p14="http://schemas.microsoft.com/office/powerpoint/2010/main" val="34365088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52401" y="228600"/>
            <a:ext cx="7132319" cy="1158140"/>
          </a:xfrm>
        </p:spPr>
        <p:txBody>
          <a:bodyPr/>
          <a:lstStyle/>
          <a:p>
            <a:r>
              <a:rPr lang="ru-RU" u="sng" dirty="0">
                <a:solidFill>
                  <a:srgbClr val="B80E0F"/>
                </a:solidFill>
              </a:rPr>
              <a:t>«Завтра была война...»</a:t>
            </a:r>
            <a:endParaRPr lang="ru-RU" dirty="0">
              <a:solidFill>
                <a:srgbClr val="B80E0F"/>
              </a:solidFill>
            </a:endParaRPr>
          </a:p>
        </p:txBody>
      </p:sp>
      <p:sp>
        <p:nvSpPr>
          <p:cNvPr id="5" name="Объект 4"/>
          <p:cNvSpPr>
            <a:spLocks noGrp="1"/>
          </p:cNvSpPr>
          <p:nvPr>
            <p:ph sz="quarter" idx="13"/>
          </p:nvPr>
        </p:nvSpPr>
        <p:spPr>
          <a:xfrm>
            <a:off x="289560" y="1386740"/>
            <a:ext cx="5088714" cy="3311189"/>
          </a:xfrm>
        </p:spPr>
        <p:txBody>
          <a:bodyPr>
            <a:noAutofit/>
          </a:bodyPr>
          <a:lstStyle/>
          <a:p>
            <a:pPr marL="0" indent="0">
              <a:buNone/>
            </a:pPr>
            <a:r>
              <a:rPr lang="ru-RU" sz="1400" dirty="0">
                <a:latin typeface="Times New Roman" panose="02020603050405020304" pitchFamily="18" charset="0"/>
                <a:cs typeface="Times New Roman" panose="02020603050405020304" pitchFamily="18" charset="0"/>
              </a:rPr>
              <a:t>Повесть Бориса Васильева </a:t>
            </a:r>
            <a:r>
              <a:rPr lang="ru-RU" sz="1400" u="sng" dirty="0">
                <a:latin typeface="Times New Roman" panose="02020603050405020304" pitchFamily="18" charset="0"/>
                <a:cs typeface="Times New Roman" panose="02020603050405020304" pitchFamily="18" charset="0"/>
              </a:rPr>
              <a:t>«Завтра была война...»</a:t>
            </a:r>
            <a:r>
              <a:rPr lang="ru-RU" sz="1400" dirty="0">
                <a:latin typeface="Times New Roman" panose="02020603050405020304" pitchFamily="18" charset="0"/>
                <a:cs typeface="Times New Roman" panose="02020603050405020304" pitchFamily="18" charset="0"/>
              </a:rPr>
              <a:t> была написана в 1984 году. В 1987-м по произведению был снят одноимённый фильм. Действие происходит в СССР в 1940 году. Повесть рассказывает об учащихся 9 «Б» класса обычной советской школы. Вчерашние девчонки и мальчишки успели повзрослеть. Многие из них уже чувствуют ответственность за самих себя, за своё будущее и даже за своих школьных товарищей. Новый учебный год принёс ребятам немало испытаний. Школьники уверены в том, что грядущий 1941-й будет намного счастливее. 1940-й не принёс удачи, потому что был високосным. Никто не знал, что новый год готовит не только 9 «Б», но и всему советскому народу.</a:t>
            </a:r>
          </a:p>
        </p:txBody>
      </p:sp>
      <p:pic>
        <p:nvPicPr>
          <p:cNvPr id="10" name="Объект 9"/>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6961105" y="1716310"/>
            <a:ext cx="2401638" cy="3852000"/>
          </a:xfrm>
        </p:spPr>
      </p:pic>
      <p:sp>
        <p:nvSpPr>
          <p:cNvPr id="7" name="TextBox 6"/>
          <p:cNvSpPr txBox="1"/>
          <p:nvPr/>
        </p:nvSpPr>
        <p:spPr>
          <a:xfrm>
            <a:off x="548640" y="5897880"/>
            <a:ext cx="10713720" cy="369332"/>
          </a:xfrm>
          <a:prstGeom prst="rect">
            <a:avLst/>
          </a:prstGeom>
          <a:noFill/>
        </p:spPr>
        <p:txBody>
          <a:bodyPr wrap="square" rtlCol="0">
            <a:spAutoFit/>
          </a:bodyPr>
          <a:lstStyle/>
          <a:p>
            <a:r>
              <a:rPr lang="ru-RU" dirty="0">
                <a:solidFill>
                  <a:srgbClr val="002060"/>
                </a:solidFill>
                <a:latin typeface="Times New Roman" panose="02020603050405020304" pitchFamily="18" charset="0"/>
                <a:cs typeface="Times New Roman" panose="02020603050405020304" pitchFamily="18" charset="0"/>
              </a:rPr>
              <a:t>Читайте подробнее на: </a:t>
            </a:r>
            <a:r>
              <a:rPr lang="en-US" dirty="0" smtClean="0">
                <a:hlinkClick r:id="rId3"/>
              </a:rPr>
              <a:t>https</a:t>
            </a:r>
            <a:r>
              <a:rPr lang="en-US" dirty="0">
                <a:hlinkClick r:id="rId3"/>
              </a:rPr>
              <a:t>://readrate.com/rus/books/zavtra-byla-voyna</a:t>
            </a:r>
            <a:endParaRPr lang="ru-RU" dirty="0"/>
          </a:p>
        </p:txBody>
      </p:sp>
      <p:sp>
        <p:nvSpPr>
          <p:cNvPr id="8" name="TextBox 7"/>
          <p:cNvSpPr txBox="1"/>
          <p:nvPr/>
        </p:nvSpPr>
        <p:spPr>
          <a:xfrm>
            <a:off x="9860279" y="2934550"/>
            <a:ext cx="1853707" cy="369332"/>
          </a:xfrm>
          <a:prstGeom prst="rect">
            <a:avLst/>
          </a:prstGeom>
          <a:noFill/>
        </p:spPr>
        <p:txBody>
          <a:bodyPr wrap="square" rtlCol="0">
            <a:spAutoFit/>
          </a:bodyPr>
          <a:lstStyle/>
          <a:p>
            <a:pPr algn="ctr"/>
            <a:r>
              <a:rPr lang="ru-RU" dirty="0"/>
              <a:t>Борис Васильев</a:t>
            </a:r>
          </a:p>
        </p:txBody>
      </p:sp>
      <p:pic>
        <p:nvPicPr>
          <p:cNvPr id="9" name="Рисунок 8"/>
          <p:cNvPicPr>
            <a:picLocks noChangeAspect="1"/>
          </p:cNvPicPr>
          <p:nvPr/>
        </p:nvPicPr>
        <p:blipFill rotWithShape="1">
          <a:blip r:embed="rId4">
            <a:extLst>
              <a:ext uri="{28A0092B-C50C-407E-A947-70E740481C1C}">
                <a14:useLocalDpi xmlns:a14="http://schemas.microsoft.com/office/drawing/2010/main" val="0"/>
              </a:ext>
            </a:extLst>
          </a:blip>
          <a:srcRect l="49242" b="547"/>
          <a:stretch/>
        </p:blipFill>
        <p:spPr>
          <a:xfrm>
            <a:off x="9611511" y="94312"/>
            <a:ext cx="2351244" cy="2880000"/>
          </a:xfrm>
          <a:prstGeom prst="rect">
            <a:avLst/>
          </a:prstGeom>
        </p:spPr>
      </p:pic>
    </p:spTree>
    <p:extLst>
      <p:ext uri="{BB962C8B-B14F-4D97-AF65-F5344CB8AC3E}">
        <p14:creationId xmlns:p14="http://schemas.microsoft.com/office/powerpoint/2010/main" val="36589409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39" y="288035"/>
            <a:ext cx="6050279" cy="1151965"/>
          </a:xfrm>
        </p:spPr>
        <p:txBody>
          <a:bodyPr>
            <a:normAutofit/>
          </a:bodyPr>
          <a:lstStyle/>
          <a:p>
            <a:r>
              <a:rPr lang="ru-RU" dirty="0"/>
              <a:t>«Блокадная книга</a:t>
            </a:r>
            <a:r>
              <a:rPr lang="ru-RU" dirty="0" smtClean="0"/>
              <a:t>»</a:t>
            </a:r>
            <a:endParaRPr lang="ru-RU" dirty="0"/>
          </a:p>
        </p:txBody>
      </p:sp>
      <p:sp>
        <p:nvSpPr>
          <p:cNvPr id="3" name="Объект 2"/>
          <p:cNvSpPr>
            <a:spLocks noGrp="1"/>
          </p:cNvSpPr>
          <p:nvPr>
            <p:ph sz="quarter" idx="13"/>
          </p:nvPr>
        </p:nvSpPr>
        <p:spPr>
          <a:xfrm>
            <a:off x="685801" y="2063396"/>
            <a:ext cx="4008120" cy="3311189"/>
          </a:xfrm>
        </p:spPr>
        <p:txBody>
          <a:bodyPr>
            <a:normAutofit/>
          </a:bodyPr>
          <a:lstStyle/>
          <a:p>
            <a:pPr marL="0" indent="0">
              <a:buNone/>
            </a:pPr>
            <a:r>
              <a:rPr lang="ru-RU" sz="1400" dirty="0" smtClean="0">
                <a:latin typeface="Times New Roman" panose="02020603050405020304" pitchFamily="18" charset="0"/>
                <a:cs typeface="Times New Roman" panose="02020603050405020304" pitchFamily="18" charset="0"/>
              </a:rPr>
              <a:t>Книга </a:t>
            </a:r>
            <a:r>
              <a:rPr lang="ru-RU" sz="1400" dirty="0">
                <a:latin typeface="Times New Roman" panose="02020603050405020304" pitchFamily="18" charset="0"/>
                <a:cs typeface="Times New Roman" panose="02020603050405020304" pitchFamily="18" charset="0"/>
              </a:rPr>
              <a:t>о страшной блокаде города-героя, которую сам автор назвал «эпопеей человеческих страданий». Книга основана на документах, дневниках, воспоминаниях очевидцев этих жутких событий. Это произведение о девятистах мучительных блокадных днях, о «внутрисемейном» героизме, о силе человеческого духа. Все это помогло остаться людьми, пребывая в нечеловеческих обстоятельствах</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32894"/>
          <a:stretch/>
        </p:blipFill>
        <p:spPr>
          <a:xfrm>
            <a:off x="8915400" y="0"/>
            <a:ext cx="3091514" cy="2880000"/>
          </a:xfrm>
          <a:prstGeom prst="rect">
            <a:avLst/>
          </a:prstGeom>
        </p:spPr>
      </p:pic>
      <p:sp>
        <p:nvSpPr>
          <p:cNvPr id="5" name="TextBox 4"/>
          <p:cNvSpPr txBox="1"/>
          <p:nvPr/>
        </p:nvSpPr>
        <p:spPr>
          <a:xfrm>
            <a:off x="167639" y="5943105"/>
            <a:ext cx="11546347" cy="307777"/>
          </a:xfrm>
          <a:prstGeom prst="rect">
            <a:avLst/>
          </a:prstGeom>
          <a:noFill/>
        </p:spPr>
        <p:txBody>
          <a:bodyPr wrap="square" rtlCol="0">
            <a:spAutoFit/>
          </a:bodyPr>
          <a:lstStyle/>
          <a:p>
            <a:r>
              <a:rPr lang="ru-RU" sz="1400" dirty="0">
                <a:solidFill>
                  <a:srgbClr val="002060"/>
                </a:solidFill>
                <a:latin typeface="Times New Roman" panose="02020603050405020304" pitchFamily="18" charset="0"/>
                <a:cs typeface="Times New Roman" panose="02020603050405020304" pitchFamily="18" charset="0"/>
              </a:rPr>
              <a:t>Читайте подробнее на: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hlinkClick r:id="rId3"/>
              </a:rPr>
              <a:t>https</a:t>
            </a:r>
            <a:r>
              <a:rPr lang="ru-RU" sz="1400" dirty="0">
                <a:solidFill>
                  <a:srgbClr val="002060"/>
                </a:solidFill>
                <a:latin typeface="Times New Roman" panose="02020603050405020304" pitchFamily="18" charset="0"/>
                <a:cs typeface="Times New Roman" panose="02020603050405020304" pitchFamily="18" charset="0"/>
                <a:hlinkClick r:id="rId3"/>
              </a:rPr>
              <a:t>://</a:t>
            </a:r>
            <a:r>
              <a:rPr lang="ru-RU" sz="1400" dirty="0" smtClean="0">
                <a:solidFill>
                  <a:srgbClr val="002060"/>
                </a:solidFill>
                <a:latin typeface="Times New Roman" panose="02020603050405020304" pitchFamily="18" charset="0"/>
                <a:cs typeface="Times New Roman" panose="02020603050405020304" pitchFamily="18" charset="0"/>
                <a:hlinkClick r:id="rId3"/>
              </a:rPr>
              <a:t>miridei.com/idei-dosuga/kakuyu-knigu-pochitat/10_samyh_silnyh_knig_o_vojne_do_murashek_po_kozhe_i_drozhi_v_tele</a:t>
            </a:r>
            <a:endParaRPr lang="ru-RU"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9703454" y="2880000"/>
            <a:ext cx="2042160" cy="646331"/>
          </a:xfrm>
          <a:prstGeom prst="rect">
            <a:avLst/>
          </a:prstGeom>
          <a:noFill/>
        </p:spPr>
        <p:txBody>
          <a:bodyPr wrap="square" rtlCol="0">
            <a:spAutoFit/>
          </a:bodyPr>
          <a:lstStyle/>
          <a:p>
            <a:r>
              <a:rPr lang="ru-RU" dirty="0"/>
              <a:t>Даниил Гранин и Алесь Адамович</a:t>
            </a:r>
          </a:p>
        </p:txBody>
      </p:sp>
      <p:pic>
        <p:nvPicPr>
          <p:cNvPr id="7" name="Рисунок 6"/>
          <p:cNvPicPr>
            <a:picLocks noChangeAspect="1"/>
          </p:cNvPicPr>
          <p:nvPr/>
        </p:nvPicPr>
        <p:blipFill rotWithShape="1">
          <a:blip r:embed="rId2">
            <a:extLst>
              <a:ext uri="{28A0092B-C50C-407E-A947-70E740481C1C}">
                <a14:useLocalDpi xmlns:a14="http://schemas.microsoft.com/office/drawing/2010/main" val="0"/>
              </a:ext>
            </a:extLst>
          </a:blip>
          <a:srcRect r="65783"/>
          <a:stretch/>
        </p:blipFill>
        <p:spPr>
          <a:xfrm>
            <a:off x="6545699" y="1600331"/>
            <a:ext cx="2108401" cy="3852000"/>
          </a:xfrm>
          <a:prstGeom prst="rect">
            <a:avLst/>
          </a:prstGeom>
        </p:spPr>
      </p:pic>
    </p:spTree>
    <p:extLst>
      <p:ext uri="{BB962C8B-B14F-4D97-AF65-F5344CB8AC3E}">
        <p14:creationId xmlns:p14="http://schemas.microsoft.com/office/powerpoint/2010/main" val="4240187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Главное мероприятие">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TM04033927[[fn=Главное мероприятие]]</Template>
  <TotalTime>415</TotalTime>
  <Words>2823</Words>
  <Application>Microsoft Office PowerPoint</Application>
  <PresentationFormat>Широкоэкранный</PresentationFormat>
  <Paragraphs>120</Paragraphs>
  <Slides>32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32</vt:i4>
      </vt:variant>
    </vt:vector>
  </HeadingPairs>
  <TitlesOfParts>
    <vt:vector size="36" baseType="lpstr">
      <vt:lpstr>Arial</vt:lpstr>
      <vt:lpstr>Impact</vt:lpstr>
      <vt:lpstr>Times New Roman</vt:lpstr>
      <vt:lpstr>Главное мероприятие</vt:lpstr>
      <vt:lpstr>Война ж совсем не фейерверк…</vt:lpstr>
      <vt:lpstr>«В списках не значился»                                                             </vt:lpstr>
      <vt:lpstr>«Живые и мертвые»</vt:lpstr>
      <vt:lpstr>«В окопах Сталинграда» </vt:lpstr>
      <vt:lpstr>«Горячий снег»</vt:lpstr>
      <vt:lpstr>«А зори здесь тихие»</vt:lpstr>
      <vt:lpstr>«Навеки —  девятнадцатилетние» </vt:lpstr>
      <vt:lpstr>«Завтра была война...»</vt:lpstr>
      <vt:lpstr>«Блокадная книга»</vt:lpstr>
      <vt:lpstr>«бабий яр»</vt:lpstr>
      <vt:lpstr>«брестская крепость»</vt:lpstr>
      <vt:lpstr>«Время жить и время умирать»</vt:lpstr>
      <vt:lpstr>«Реквием каравану PQ-17»</vt:lpstr>
      <vt:lpstr>«война»</vt:lpstr>
      <vt:lpstr>«Кукла» </vt:lpstr>
      <vt:lpstr>«Война, блокада, я и другие…. Мемуары ребенка войны»</vt:lpstr>
      <vt:lpstr>«У войны не женское лицо»</vt:lpstr>
      <vt:lpstr>«Василий Теркин» </vt:lpstr>
      <vt:lpstr>«Жизнь и судьба»</vt:lpstr>
      <vt:lpstr>«Война все спишет» </vt:lpstr>
      <vt:lpstr>«Прокляты и убиты»</vt:lpstr>
      <vt:lpstr>«Судьба человека» </vt:lpstr>
      <vt:lpstr>«Повесть  о настоящем человеке» </vt:lpstr>
      <vt:lpstr>«Дожить до рассвета»</vt:lpstr>
      <vt:lpstr>«Момент истины.  В августе сорок четвертого...»</vt:lpstr>
      <vt:lpstr>«Они сражались за Родину» </vt:lpstr>
      <vt:lpstr>«Дорогой мой человек»</vt:lpstr>
      <vt:lpstr>«Щит и меч»</vt:lpstr>
      <vt:lpstr>«Семнадцать мгновений весны»</vt:lpstr>
      <vt:lpstr>«Ночевала тучка золотая»</vt:lpstr>
      <vt:lpstr>«Сын полка»</vt:lpstr>
      <vt:lpstr>«Стихи о войне»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Книги о войне</dc:title>
  <dc:creator>Cветлана</dc:creator>
  <cp:lastModifiedBy>Cветлана</cp:lastModifiedBy>
  <cp:revision>31</cp:revision>
  <dcterms:created xsi:type="dcterms:W3CDTF">2020-04-27T08:05:07Z</dcterms:created>
  <dcterms:modified xsi:type="dcterms:W3CDTF">2020-05-08T12:33:58Z</dcterms:modified>
</cp:coreProperties>
</file>